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7" r:id="rId2"/>
    <p:sldId id="405" r:id="rId3"/>
    <p:sldId id="409" r:id="rId4"/>
    <p:sldId id="407" r:id="rId5"/>
    <p:sldId id="408" r:id="rId6"/>
    <p:sldId id="404" r:id="rId7"/>
    <p:sldId id="411" r:id="rId8"/>
    <p:sldId id="412" r:id="rId9"/>
    <p:sldId id="413" r:id="rId10"/>
    <p:sldId id="410" r:id="rId11"/>
    <p:sldId id="414" r:id="rId12"/>
    <p:sldId id="415" r:id="rId13"/>
    <p:sldId id="416" r:id="rId14"/>
    <p:sldId id="418" r:id="rId15"/>
    <p:sldId id="417" r:id="rId16"/>
    <p:sldId id="274" r:id="rId17"/>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51"/>
  </p:normalViewPr>
  <p:slideViewPr>
    <p:cSldViewPr snapToGrid="0" snapToObjects="1">
      <p:cViewPr varScale="1">
        <p:scale>
          <a:sx n="68" d="100"/>
          <a:sy n="68" d="100"/>
        </p:scale>
        <p:origin x="79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085D7F-293F-F04D-AED6-61E3C45D0168}" type="datetimeFigureOut">
              <a:rPr lang="es-CO" smtClean="0"/>
              <a:t>15/03/2022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es-ES"/>
              <a:t>Editar los estilos de texto del patrón
Segundo nivel
Tercer nivel
Cuarto nivel
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DA1C0-1F97-6E48-A179-2BCEE982A7E1}" type="slidenum">
              <a:rPr lang="es-CO" smtClean="0"/>
              <a:t>‹Nº›</a:t>
            </a:fld>
            <a:endParaRPr lang="es-CO"/>
          </a:p>
        </p:txBody>
      </p:sp>
    </p:spTree>
    <p:extLst>
      <p:ext uri="{BB962C8B-B14F-4D97-AF65-F5344CB8AC3E}">
        <p14:creationId xmlns:p14="http://schemas.microsoft.com/office/powerpoint/2010/main" val="3889857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b="1" dirty="0"/>
              <a:t>OPCIÓN</a:t>
            </a:r>
            <a:r>
              <a:rPr lang="es-CO" b="1" baseline="0" dirty="0"/>
              <a:t> DE PORTADA</a:t>
            </a:r>
            <a:r>
              <a:rPr lang="es-CO" b="1" dirty="0"/>
              <a:t>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CO" b="1" dirty="0"/>
          </a:p>
          <a:p>
            <a:r>
              <a:rPr lang="es-CO" dirty="0"/>
              <a:t>Esta</a:t>
            </a:r>
            <a:r>
              <a:rPr lang="es-CO" baseline="0" dirty="0"/>
              <a:t> diapositiva se utiliza para agregar el título de la presentación y la secretaría a la cual pertenece.</a:t>
            </a:r>
          </a:p>
          <a:p>
            <a:r>
              <a:rPr lang="es-CO" baseline="0" dirty="0"/>
              <a:t>Tipo de letra: Arial en negrilla</a:t>
            </a:r>
          </a:p>
          <a:p>
            <a:r>
              <a:rPr lang="es-CO" baseline="0" dirty="0"/>
              <a:t>Tamaño sugerido : 24</a:t>
            </a:r>
          </a:p>
          <a:p>
            <a:r>
              <a:rPr lang="es-CO" baseline="0" dirty="0"/>
              <a:t>Color: negro</a:t>
            </a:r>
          </a:p>
          <a:p>
            <a:r>
              <a:rPr lang="es-CO" baseline="0" dirty="0"/>
              <a:t>El texto debe ir alineado a la derecha (Evitar que los títulos estén en mayúsculas sostenida). </a:t>
            </a:r>
          </a:p>
          <a:p>
            <a:r>
              <a:rPr lang="es-CO" baseline="0" dirty="0"/>
              <a:t>Si el título es muy largo puede manejarse entres (3) líneas. Si es corto en una (1) o dos (2) líneas. </a:t>
            </a:r>
          </a:p>
          <a:p>
            <a:r>
              <a:rPr lang="es-CO" b="1" baseline="0" dirty="0">
                <a:solidFill>
                  <a:srgbClr val="C00000"/>
                </a:solidFill>
              </a:rPr>
              <a:t>NOTA IMPORTANTE: Se debe respetar el área de protección del escudo de armas, </a:t>
            </a:r>
            <a:r>
              <a:rPr lang="es-CO" baseline="0" dirty="0"/>
              <a:t>no debe colocar el título SOBRE el escudo de armas o cualquier otro elemento gráfico de la diapositiva sobre la palabra MEDELLÍN. </a:t>
            </a:r>
            <a:endParaRPr lang="es-CO" dirty="0"/>
          </a:p>
          <a:p>
            <a:endParaRPr lang="es-CO" dirty="0"/>
          </a:p>
        </p:txBody>
      </p:sp>
      <p:sp>
        <p:nvSpPr>
          <p:cNvPr id="4" name="Marcador de número de diapositiva 3"/>
          <p:cNvSpPr>
            <a:spLocks noGrp="1"/>
          </p:cNvSpPr>
          <p:nvPr>
            <p:ph type="sldNum" sz="quarter" idx="10"/>
          </p:nvPr>
        </p:nvSpPr>
        <p:spPr/>
        <p:txBody>
          <a:bodyPr/>
          <a:lstStyle/>
          <a:p>
            <a:fld id="{899B234F-F4E5-4EED-A070-4A3A88856440}" type="slidenum">
              <a:rPr lang="es-CO" smtClean="0"/>
              <a:t>1</a:t>
            </a:fld>
            <a:endParaRPr lang="es-CO"/>
          </a:p>
        </p:txBody>
      </p:sp>
    </p:spTree>
    <p:extLst>
      <p:ext uri="{BB962C8B-B14F-4D97-AF65-F5344CB8AC3E}">
        <p14:creationId xmlns:p14="http://schemas.microsoft.com/office/powerpoint/2010/main" val="2424522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CO"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s-CO" b="1" dirty="0"/>
              <a:t>Esta diapositiva finaliza la presentación.</a:t>
            </a:r>
            <a:r>
              <a:rPr lang="es-CO" b="1" baseline="0" dirty="0"/>
              <a:t> </a:t>
            </a:r>
          </a:p>
          <a:p>
            <a:endParaRPr lang="es-CO"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9B234F-F4E5-4EED-A070-4A3A88856440}"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2550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C9612E-441A-4A45-A788-37F519AA0FB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C03EFF14-0DAF-6741-B133-5706163350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FA6BC06A-C496-E24D-8BC2-1BA001B2F087}"/>
              </a:ext>
            </a:extLst>
          </p:cNvPr>
          <p:cNvSpPr>
            <a:spLocks noGrp="1"/>
          </p:cNvSpPr>
          <p:nvPr>
            <p:ph type="dt" sz="half" idx="10"/>
          </p:nvPr>
        </p:nvSpPr>
        <p:spPr/>
        <p:txBody>
          <a:bodyPr/>
          <a:lstStyle/>
          <a:p>
            <a:fld id="{653AC050-DF19-7643-88FE-9E14ADB8CB32}" type="datetimeFigureOut">
              <a:rPr lang="es-CO" smtClean="0"/>
              <a:t>15/03/2022</a:t>
            </a:fld>
            <a:endParaRPr lang="es-CO"/>
          </a:p>
        </p:txBody>
      </p:sp>
      <p:sp>
        <p:nvSpPr>
          <p:cNvPr id="5" name="Marcador de pie de página 4">
            <a:extLst>
              <a:ext uri="{FF2B5EF4-FFF2-40B4-BE49-F238E27FC236}">
                <a16:creationId xmlns:a16="http://schemas.microsoft.com/office/drawing/2014/main" id="{8F28CBB2-C628-494F-B38C-933D503B550A}"/>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819E621-9302-9441-8896-02458F8E5E87}"/>
              </a:ext>
            </a:extLst>
          </p:cNvPr>
          <p:cNvSpPr>
            <a:spLocks noGrp="1"/>
          </p:cNvSpPr>
          <p:nvPr>
            <p:ph type="sldNum" sz="quarter" idx="12"/>
          </p:nvPr>
        </p:nvSpPr>
        <p:spPr/>
        <p:txBody>
          <a:bodyPr/>
          <a:lstStyle/>
          <a:p>
            <a:fld id="{7FFABDD9-0FB5-9C4A-A70E-CC9E5174C9E7}" type="slidenum">
              <a:rPr lang="es-CO" smtClean="0"/>
              <a:t>‹Nº›</a:t>
            </a:fld>
            <a:endParaRPr lang="es-CO"/>
          </a:p>
        </p:txBody>
      </p:sp>
    </p:spTree>
    <p:extLst>
      <p:ext uri="{BB962C8B-B14F-4D97-AF65-F5344CB8AC3E}">
        <p14:creationId xmlns:p14="http://schemas.microsoft.com/office/powerpoint/2010/main" val="2225813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E84E8B-1B9B-0B4F-8A27-FCFE8370486F}"/>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8FD17F04-0FA0-614C-98F3-95EABC3C2D30}"/>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id="{6056C301-8696-CE4E-ADB5-B8677F3B0DCF}"/>
              </a:ext>
            </a:extLst>
          </p:cNvPr>
          <p:cNvSpPr>
            <a:spLocks noGrp="1"/>
          </p:cNvSpPr>
          <p:nvPr>
            <p:ph type="dt" sz="half" idx="10"/>
          </p:nvPr>
        </p:nvSpPr>
        <p:spPr/>
        <p:txBody>
          <a:bodyPr/>
          <a:lstStyle/>
          <a:p>
            <a:fld id="{653AC050-DF19-7643-88FE-9E14ADB8CB32}" type="datetimeFigureOut">
              <a:rPr lang="es-CO" smtClean="0"/>
              <a:t>15/03/2022</a:t>
            </a:fld>
            <a:endParaRPr lang="es-CO"/>
          </a:p>
        </p:txBody>
      </p:sp>
      <p:sp>
        <p:nvSpPr>
          <p:cNvPr id="5" name="Marcador de pie de página 4">
            <a:extLst>
              <a:ext uri="{FF2B5EF4-FFF2-40B4-BE49-F238E27FC236}">
                <a16:creationId xmlns:a16="http://schemas.microsoft.com/office/drawing/2014/main" id="{9DF36D5C-AC34-D448-BA78-27C029CE105E}"/>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9899A892-7A42-1245-8EB8-45C7170CD254}"/>
              </a:ext>
            </a:extLst>
          </p:cNvPr>
          <p:cNvSpPr>
            <a:spLocks noGrp="1"/>
          </p:cNvSpPr>
          <p:nvPr>
            <p:ph type="sldNum" sz="quarter" idx="12"/>
          </p:nvPr>
        </p:nvSpPr>
        <p:spPr/>
        <p:txBody>
          <a:bodyPr/>
          <a:lstStyle/>
          <a:p>
            <a:fld id="{7FFABDD9-0FB5-9C4A-A70E-CC9E5174C9E7}" type="slidenum">
              <a:rPr lang="es-CO" smtClean="0"/>
              <a:t>‹Nº›</a:t>
            </a:fld>
            <a:endParaRPr lang="es-CO"/>
          </a:p>
        </p:txBody>
      </p:sp>
    </p:spTree>
    <p:extLst>
      <p:ext uri="{BB962C8B-B14F-4D97-AF65-F5344CB8AC3E}">
        <p14:creationId xmlns:p14="http://schemas.microsoft.com/office/powerpoint/2010/main" val="1398533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87C731B-8D42-1D49-B9DF-74F0C23F244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AC388792-55D9-714C-B259-5FC5C22BDF47}"/>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id="{F86ED019-41EF-8C49-8D66-C12DD77D2588}"/>
              </a:ext>
            </a:extLst>
          </p:cNvPr>
          <p:cNvSpPr>
            <a:spLocks noGrp="1"/>
          </p:cNvSpPr>
          <p:nvPr>
            <p:ph type="dt" sz="half" idx="10"/>
          </p:nvPr>
        </p:nvSpPr>
        <p:spPr/>
        <p:txBody>
          <a:bodyPr/>
          <a:lstStyle/>
          <a:p>
            <a:fld id="{653AC050-DF19-7643-88FE-9E14ADB8CB32}" type="datetimeFigureOut">
              <a:rPr lang="es-CO" smtClean="0"/>
              <a:t>15/03/2022</a:t>
            </a:fld>
            <a:endParaRPr lang="es-CO"/>
          </a:p>
        </p:txBody>
      </p:sp>
      <p:sp>
        <p:nvSpPr>
          <p:cNvPr id="5" name="Marcador de pie de página 4">
            <a:extLst>
              <a:ext uri="{FF2B5EF4-FFF2-40B4-BE49-F238E27FC236}">
                <a16:creationId xmlns:a16="http://schemas.microsoft.com/office/drawing/2014/main" id="{33304621-DD54-354D-9D36-FE855BE41BDE}"/>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696EA1AC-7DBA-084F-9128-8BC60F8E7939}"/>
              </a:ext>
            </a:extLst>
          </p:cNvPr>
          <p:cNvSpPr>
            <a:spLocks noGrp="1"/>
          </p:cNvSpPr>
          <p:nvPr>
            <p:ph type="sldNum" sz="quarter" idx="12"/>
          </p:nvPr>
        </p:nvSpPr>
        <p:spPr/>
        <p:txBody>
          <a:bodyPr/>
          <a:lstStyle/>
          <a:p>
            <a:fld id="{7FFABDD9-0FB5-9C4A-A70E-CC9E5174C9E7}" type="slidenum">
              <a:rPr lang="es-CO" smtClean="0"/>
              <a:t>‹Nº›</a:t>
            </a:fld>
            <a:endParaRPr lang="es-CO"/>
          </a:p>
        </p:txBody>
      </p:sp>
    </p:spTree>
    <p:extLst>
      <p:ext uri="{BB962C8B-B14F-4D97-AF65-F5344CB8AC3E}">
        <p14:creationId xmlns:p14="http://schemas.microsoft.com/office/powerpoint/2010/main" val="751645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EB4ECD-24F3-3A48-8615-433AFFDEFA3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3E067299-A03A-F847-9C39-5F5D7E0F7FF2}"/>
              </a:ext>
            </a:extLst>
          </p:cNvPr>
          <p:cNvSpPr>
            <a:spLocks noGrp="1"/>
          </p:cNvSpPr>
          <p:nvPr>
            <p:ph idx="1"/>
          </p:nvPr>
        </p:nvSpPr>
        <p:spPr/>
        <p:txBody>
          <a:bodyPr/>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id="{48DA281C-6B61-1544-8C02-B24D7B457F89}"/>
              </a:ext>
            </a:extLst>
          </p:cNvPr>
          <p:cNvSpPr>
            <a:spLocks noGrp="1"/>
          </p:cNvSpPr>
          <p:nvPr>
            <p:ph type="dt" sz="half" idx="10"/>
          </p:nvPr>
        </p:nvSpPr>
        <p:spPr/>
        <p:txBody>
          <a:bodyPr/>
          <a:lstStyle/>
          <a:p>
            <a:fld id="{653AC050-DF19-7643-88FE-9E14ADB8CB32}" type="datetimeFigureOut">
              <a:rPr lang="es-CO" smtClean="0"/>
              <a:t>15/03/2022</a:t>
            </a:fld>
            <a:endParaRPr lang="es-CO"/>
          </a:p>
        </p:txBody>
      </p:sp>
      <p:sp>
        <p:nvSpPr>
          <p:cNvPr id="5" name="Marcador de pie de página 4">
            <a:extLst>
              <a:ext uri="{FF2B5EF4-FFF2-40B4-BE49-F238E27FC236}">
                <a16:creationId xmlns:a16="http://schemas.microsoft.com/office/drawing/2014/main" id="{D4AE4ECD-A59F-ED4E-B464-32C5B1FB3FFA}"/>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0B2B489-C68A-BF46-8E2A-F9C25936D16E}"/>
              </a:ext>
            </a:extLst>
          </p:cNvPr>
          <p:cNvSpPr>
            <a:spLocks noGrp="1"/>
          </p:cNvSpPr>
          <p:nvPr>
            <p:ph type="sldNum" sz="quarter" idx="12"/>
          </p:nvPr>
        </p:nvSpPr>
        <p:spPr/>
        <p:txBody>
          <a:bodyPr/>
          <a:lstStyle/>
          <a:p>
            <a:fld id="{7FFABDD9-0FB5-9C4A-A70E-CC9E5174C9E7}" type="slidenum">
              <a:rPr lang="es-CO" smtClean="0"/>
              <a:t>‹Nº›</a:t>
            </a:fld>
            <a:endParaRPr lang="es-CO"/>
          </a:p>
        </p:txBody>
      </p:sp>
    </p:spTree>
    <p:extLst>
      <p:ext uri="{BB962C8B-B14F-4D97-AF65-F5344CB8AC3E}">
        <p14:creationId xmlns:p14="http://schemas.microsoft.com/office/powerpoint/2010/main" val="293265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D01D22-7D26-FE45-AEEC-7E06DFB2655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74447B3A-7B3E-1240-B770-0F87091FB1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id="{24EAB647-D905-B644-A067-DE6A7AC60557}"/>
              </a:ext>
            </a:extLst>
          </p:cNvPr>
          <p:cNvSpPr>
            <a:spLocks noGrp="1"/>
          </p:cNvSpPr>
          <p:nvPr>
            <p:ph type="dt" sz="half" idx="10"/>
          </p:nvPr>
        </p:nvSpPr>
        <p:spPr/>
        <p:txBody>
          <a:bodyPr/>
          <a:lstStyle/>
          <a:p>
            <a:fld id="{653AC050-DF19-7643-88FE-9E14ADB8CB32}" type="datetimeFigureOut">
              <a:rPr lang="es-CO" smtClean="0"/>
              <a:t>15/03/2022</a:t>
            </a:fld>
            <a:endParaRPr lang="es-CO"/>
          </a:p>
        </p:txBody>
      </p:sp>
      <p:sp>
        <p:nvSpPr>
          <p:cNvPr id="5" name="Marcador de pie de página 4">
            <a:extLst>
              <a:ext uri="{FF2B5EF4-FFF2-40B4-BE49-F238E27FC236}">
                <a16:creationId xmlns:a16="http://schemas.microsoft.com/office/drawing/2014/main" id="{C5BD1E21-0CBB-424A-9296-E91FEE9F03F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F6688C6-3841-5247-A076-69288D53CF78}"/>
              </a:ext>
            </a:extLst>
          </p:cNvPr>
          <p:cNvSpPr>
            <a:spLocks noGrp="1"/>
          </p:cNvSpPr>
          <p:nvPr>
            <p:ph type="sldNum" sz="quarter" idx="12"/>
          </p:nvPr>
        </p:nvSpPr>
        <p:spPr/>
        <p:txBody>
          <a:bodyPr/>
          <a:lstStyle/>
          <a:p>
            <a:fld id="{7FFABDD9-0FB5-9C4A-A70E-CC9E5174C9E7}" type="slidenum">
              <a:rPr lang="es-CO" smtClean="0"/>
              <a:t>‹Nº›</a:t>
            </a:fld>
            <a:endParaRPr lang="es-CO"/>
          </a:p>
        </p:txBody>
      </p:sp>
    </p:spTree>
    <p:extLst>
      <p:ext uri="{BB962C8B-B14F-4D97-AF65-F5344CB8AC3E}">
        <p14:creationId xmlns:p14="http://schemas.microsoft.com/office/powerpoint/2010/main" val="4233462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DA2245-5706-D44E-82D9-072B0D585D0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F48623E0-68D3-D54E-9C49-6D787B506013}"/>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CO"/>
          </a:p>
        </p:txBody>
      </p:sp>
      <p:sp>
        <p:nvSpPr>
          <p:cNvPr id="4" name="Marcador de contenido 3">
            <a:extLst>
              <a:ext uri="{FF2B5EF4-FFF2-40B4-BE49-F238E27FC236}">
                <a16:creationId xmlns:a16="http://schemas.microsoft.com/office/drawing/2014/main" id="{AD9C24DA-43EC-8B4E-A4B0-FF7FBC42F56C}"/>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CO"/>
          </a:p>
        </p:txBody>
      </p:sp>
      <p:sp>
        <p:nvSpPr>
          <p:cNvPr id="5" name="Marcador de fecha 4">
            <a:extLst>
              <a:ext uri="{FF2B5EF4-FFF2-40B4-BE49-F238E27FC236}">
                <a16:creationId xmlns:a16="http://schemas.microsoft.com/office/drawing/2014/main" id="{93FE22C1-7BF2-EB4C-9A96-0DD82E9A489E}"/>
              </a:ext>
            </a:extLst>
          </p:cNvPr>
          <p:cNvSpPr>
            <a:spLocks noGrp="1"/>
          </p:cNvSpPr>
          <p:nvPr>
            <p:ph type="dt" sz="half" idx="10"/>
          </p:nvPr>
        </p:nvSpPr>
        <p:spPr/>
        <p:txBody>
          <a:bodyPr/>
          <a:lstStyle/>
          <a:p>
            <a:fld id="{653AC050-DF19-7643-88FE-9E14ADB8CB32}" type="datetimeFigureOut">
              <a:rPr lang="es-CO" smtClean="0"/>
              <a:t>15/03/2022</a:t>
            </a:fld>
            <a:endParaRPr lang="es-CO"/>
          </a:p>
        </p:txBody>
      </p:sp>
      <p:sp>
        <p:nvSpPr>
          <p:cNvPr id="6" name="Marcador de pie de página 5">
            <a:extLst>
              <a:ext uri="{FF2B5EF4-FFF2-40B4-BE49-F238E27FC236}">
                <a16:creationId xmlns:a16="http://schemas.microsoft.com/office/drawing/2014/main" id="{BD9CD741-E8FE-0C40-817B-AC60D26E1F32}"/>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03DCC703-DD79-904F-B9B5-F8D64B4E9CB1}"/>
              </a:ext>
            </a:extLst>
          </p:cNvPr>
          <p:cNvSpPr>
            <a:spLocks noGrp="1"/>
          </p:cNvSpPr>
          <p:nvPr>
            <p:ph type="sldNum" sz="quarter" idx="12"/>
          </p:nvPr>
        </p:nvSpPr>
        <p:spPr/>
        <p:txBody>
          <a:bodyPr/>
          <a:lstStyle/>
          <a:p>
            <a:fld id="{7FFABDD9-0FB5-9C4A-A70E-CC9E5174C9E7}" type="slidenum">
              <a:rPr lang="es-CO" smtClean="0"/>
              <a:t>‹Nº›</a:t>
            </a:fld>
            <a:endParaRPr lang="es-CO"/>
          </a:p>
        </p:txBody>
      </p:sp>
    </p:spTree>
    <p:extLst>
      <p:ext uri="{BB962C8B-B14F-4D97-AF65-F5344CB8AC3E}">
        <p14:creationId xmlns:p14="http://schemas.microsoft.com/office/powerpoint/2010/main" val="2096843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B95DF2-FAD5-A148-B788-DCD56575072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90CB4F49-6095-9C4A-8ED0-63D9CFBAF8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O"/>
          </a:p>
        </p:txBody>
      </p:sp>
      <p:sp>
        <p:nvSpPr>
          <p:cNvPr id="4" name="Marcador de contenido 3">
            <a:extLst>
              <a:ext uri="{FF2B5EF4-FFF2-40B4-BE49-F238E27FC236}">
                <a16:creationId xmlns:a16="http://schemas.microsoft.com/office/drawing/2014/main" id="{80F39E91-D00A-C345-9BC8-773459FA30CE}"/>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CO"/>
          </a:p>
        </p:txBody>
      </p:sp>
      <p:sp>
        <p:nvSpPr>
          <p:cNvPr id="5" name="Marcador de texto 4">
            <a:extLst>
              <a:ext uri="{FF2B5EF4-FFF2-40B4-BE49-F238E27FC236}">
                <a16:creationId xmlns:a16="http://schemas.microsoft.com/office/drawing/2014/main" id="{BE66FCD0-5E99-1640-8628-470622FC9F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O"/>
          </a:p>
        </p:txBody>
      </p:sp>
      <p:sp>
        <p:nvSpPr>
          <p:cNvPr id="6" name="Marcador de contenido 5">
            <a:extLst>
              <a:ext uri="{FF2B5EF4-FFF2-40B4-BE49-F238E27FC236}">
                <a16:creationId xmlns:a16="http://schemas.microsoft.com/office/drawing/2014/main" id="{A1347936-F1CA-F648-A7B0-34B3CCBBC627}"/>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CO"/>
          </a:p>
        </p:txBody>
      </p:sp>
      <p:sp>
        <p:nvSpPr>
          <p:cNvPr id="7" name="Marcador de fecha 6">
            <a:extLst>
              <a:ext uri="{FF2B5EF4-FFF2-40B4-BE49-F238E27FC236}">
                <a16:creationId xmlns:a16="http://schemas.microsoft.com/office/drawing/2014/main" id="{4EF2862B-4A36-C54F-BD72-08C0BA1F41C2}"/>
              </a:ext>
            </a:extLst>
          </p:cNvPr>
          <p:cNvSpPr>
            <a:spLocks noGrp="1"/>
          </p:cNvSpPr>
          <p:nvPr>
            <p:ph type="dt" sz="half" idx="10"/>
          </p:nvPr>
        </p:nvSpPr>
        <p:spPr/>
        <p:txBody>
          <a:bodyPr/>
          <a:lstStyle/>
          <a:p>
            <a:fld id="{653AC050-DF19-7643-88FE-9E14ADB8CB32}" type="datetimeFigureOut">
              <a:rPr lang="es-CO" smtClean="0"/>
              <a:t>15/03/2022</a:t>
            </a:fld>
            <a:endParaRPr lang="es-CO"/>
          </a:p>
        </p:txBody>
      </p:sp>
      <p:sp>
        <p:nvSpPr>
          <p:cNvPr id="8" name="Marcador de pie de página 7">
            <a:extLst>
              <a:ext uri="{FF2B5EF4-FFF2-40B4-BE49-F238E27FC236}">
                <a16:creationId xmlns:a16="http://schemas.microsoft.com/office/drawing/2014/main" id="{F22C386E-BE13-724B-9896-4D973BAB4645}"/>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407DAF85-C6FC-1F43-A8FB-A78BE695874C}"/>
              </a:ext>
            </a:extLst>
          </p:cNvPr>
          <p:cNvSpPr>
            <a:spLocks noGrp="1"/>
          </p:cNvSpPr>
          <p:nvPr>
            <p:ph type="sldNum" sz="quarter" idx="12"/>
          </p:nvPr>
        </p:nvSpPr>
        <p:spPr/>
        <p:txBody>
          <a:bodyPr/>
          <a:lstStyle/>
          <a:p>
            <a:fld id="{7FFABDD9-0FB5-9C4A-A70E-CC9E5174C9E7}" type="slidenum">
              <a:rPr lang="es-CO" smtClean="0"/>
              <a:t>‹Nº›</a:t>
            </a:fld>
            <a:endParaRPr lang="es-CO"/>
          </a:p>
        </p:txBody>
      </p:sp>
    </p:spTree>
    <p:extLst>
      <p:ext uri="{BB962C8B-B14F-4D97-AF65-F5344CB8AC3E}">
        <p14:creationId xmlns:p14="http://schemas.microsoft.com/office/powerpoint/2010/main" val="114316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2E26EB-24AA-7345-A698-25D15773B02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CEC28CCA-3498-1047-8C8C-D3FD0B8F5E4A}"/>
              </a:ext>
            </a:extLst>
          </p:cNvPr>
          <p:cNvSpPr>
            <a:spLocks noGrp="1"/>
          </p:cNvSpPr>
          <p:nvPr>
            <p:ph type="dt" sz="half" idx="10"/>
          </p:nvPr>
        </p:nvSpPr>
        <p:spPr/>
        <p:txBody>
          <a:bodyPr/>
          <a:lstStyle/>
          <a:p>
            <a:fld id="{653AC050-DF19-7643-88FE-9E14ADB8CB32}" type="datetimeFigureOut">
              <a:rPr lang="es-CO" smtClean="0"/>
              <a:t>15/03/2022</a:t>
            </a:fld>
            <a:endParaRPr lang="es-CO"/>
          </a:p>
        </p:txBody>
      </p:sp>
      <p:sp>
        <p:nvSpPr>
          <p:cNvPr id="4" name="Marcador de pie de página 3">
            <a:extLst>
              <a:ext uri="{FF2B5EF4-FFF2-40B4-BE49-F238E27FC236}">
                <a16:creationId xmlns:a16="http://schemas.microsoft.com/office/drawing/2014/main" id="{4FCD8C55-5E9D-B546-96DB-86C9CC1E0935}"/>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89017098-71E8-2A4B-A6C8-A6E4BD375BE7}"/>
              </a:ext>
            </a:extLst>
          </p:cNvPr>
          <p:cNvSpPr>
            <a:spLocks noGrp="1"/>
          </p:cNvSpPr>
          <p:nvPr>
            <p:ph type="sldNum" sz="quarter" idx="12"/>
          </p:nvPr>
        </p:nvSpPr>
        <p:spPr/>
        <p:txBody>
          <a:bodyPr/>
          <a:lstStyle/>
          <a:p>
            <a:fld id="{7FFABDD9-0FB5-9C4A-A70E-CC9E5174C9E7}" type="slidenum">
              <a:rPr lang="es-CO" smtClean="0"/>
              <a:t>‹Nº›</a:t>
            </a:fld>
            <a:endParaRPr lang="es-CO"/>
          </a:p>
        </p:txBody>
      </p:sp>
    </p:spTree>
    <p:extLst>
      <p:ext uri="{BB962C8B-B14F-4D97-AF65-F5344CB8AC3E}">
        <p14:creationId xmlns:p14="http://schemas.microsoft.com/office/powerpoint/2010/main" val="1872953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BD3473E-CB1F-A647-8726-A8543BEC0511}"/>
              </a:ext>
            </a:extLst>
          </p:cNvPr>
          <p:cNvSpPr>
            <a:spLocks noGrp="1"/>
          </p:cNvSpPr>
          <p:nvPr>
            <p:ph type="dt" sz="half" idx="10"/>
          </p:nvPr>
        </p:nvSpPr>
        <p:spPr/>
        <p:txBody>
          <a:bodyPr/>
          <a:lstStyle/>
          <a:p>
            <a:fld id="{653AC050-DF19-7643-88FE-9E14ADB8CB32}" type="datetimeFigureOut">
              <a:rPr lang="es-CO" smtClean="0"/>
              <a:t>15/03/2022</a:t>
            </a:fld>
            <a:endParaRPr lang="es-CO"/>
          </a:p>
        </p:txBody>
      </p:sp>
      <p:sp>
        <p:nvSpPr>
          <p:cNvPr id="3" name="Marcador de pie de página 2">
            <a:extLst>
              <a:ext uri="{FF2B5EF4-FFF2-40B4-BE49-F238E27FC236}">
                <a16:creationId xmlns:a16="http://schemas.microsoft.com/office/drawing/2014/main" id="{F6A98FBF-EFF3-614B-94B3-E4948B1EB160}"/>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FD5BA835-941D-D04C-B130-C3C0663F99DE}"/>
              </a:ext>
            </a:extLst>
          </p:cNvPr>
          <p:cNvSpPr>
            <a:spLocks noGrp="1"/>
          </p:cNvSpPr>
          <p:nvPr>
            <p:ph type="sldNum" sz="quarter" idx="12"/>
          </p:nvPr>
        </p:nvSpPr>
        <p:spPr/>
        <p:txBody>
          <a:bodyPr/>
          <a:lstStyle/>
          <a:p>
            <a:fld id="{7FFABDD9-0FB5-9C4A-A70E-CC9E5174C9E7}" type="slidenum">
              <a:rPr lang="es-CO" smtClean="0"/>
              <a:t>‹Nº›</a:t>
            </a:fld>
            <a:endParaRPr lang="es-CO"/>
          </a:p>
        </p:txBody>
      </p:sp>
    </p:spTree>
    <p:extLst>
      <p:ext uri="{BB962C8B-B14F-4D97-AF65-F5344CB8AC3E}">
        <p14:creationId xmlns:p14="http://schemas.microsoft.com/office/powerpoint/2010/main" val="1016566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5F3531-D841-B549-8EF9-8ECEDFFB836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7184497D-7CBC-6C46-A1D7-D262412EAD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CO"/>
          </a:p>
        </p:txBody>
      </p:sp>
      <p:sp>
        <p:nvSpPr>
          <p:cNvPr id="4" name="Marcador de texto 3">
            <a:extLst>
              <a:ext uri="{FF2B5EF4-FFF2-40B4-BE49-F238E27FC236}">
                <a16:creationId xmlns:a16="http://schemas.microsoft.com/office/drawing/2014/main" id="{EFCB3736-2CEB-7E4F-9D36-B457AEFBAE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O"/>
          </a:p>
        </p:txBody>
      </p:sp>
      <p:sp>
        <p:nvSpPr>
          <p:cNvPr id="5" name="Marcador de fecha 4">
            <a:extLst>
              <a:ext uri="{FF2B5EF4-FFF2-40B4-BE49-F238E27FC236}">
                <a16:creationId xmlns:a16="http://schemas.microsoft.com/office/drawing/2014/main" id="{09B173A0-DAB7-1D41-A352-0C7CD526DFAE}"/>
              </a:ext>
            </a:extLst>
          </p:cNvPr>
          <p:cNvSpPr>
            <a:spLocks noGrp="1"/>
          </p:cNvSpPr>
          <p:nvPr>
            <p:ph type="dt" sz="half" idx="10"/>
          </p:nvPr>
        </p:nvSpPr>
        <p:spPr/>
        <p:txBody>
          <a:bodyPr/>
          <a:lstStyle/>
          <a:p>
            <a:fld id="{653AC050-DF19-7643-88FE-9E14ADB8CB32}" type="datetimeFigureOut">
              <a:rPr lang="es-CO" smtClean="0"/>
              <a:t>15/03/2022</a:t>
            </a:fld>
            <a:endParaRPr lang="es-CO"/>
          </a:p>
        </p:txBody>
      </p:sp>
      <p:sp>
        <p:nvSpPr>
          <p:cNvPr id="6" name="Marcador de pie de página 5">
            <a:extLst>
              <a:ext uri="{FF2B5EF4-FFF2-40B4-BE49-F238E27FC236}">
                <a16:creationId xmlns:a16="http://schemas.microsoft.com/office/drawing/2014/main" id="{680C25CB-5C4A-284B-9E2B-C933BDA936A0}"/>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73B42383-1003-D24A-958F-E47A305D9D0E}"/>
              </a:ext>
            </a:extLst>
          </p:cNvPr>
          <p:cNvSpPr>
            <a:spLocks noGrp="1"/>
          </p:cNvSpPr>
          <p:nvPr>
            <p:ph type="sldNum" sz="quarter" idx="12"/>
          </p:nvPr>
        </p:nvSpPr>
        <p:spPr/>
        <p:txBody>
          <a:bodyPr/>
          <a:lstStyle/>
          <a:p>
            <a:fld id="{7FFABDD9-0FB5-9C4A-A70E-CC9E5174C9E7}" type="slidenum">
              <a:rPr lang="es-CO" smtClean="0"/>
              <a:t>‹Nº›</a:t>
            </a:fld>
            <a:endParaRPr lang="es-CO"/>
          </a:p>
        </p:txBody>
      </p:sp>
    </p:spTree>
    <p:extLst>
      <p:ext uri="{BB962C8B-B14F-4D97-AF65-F5344CB8AC3E}">
        <p14:creationId xmlns:p14="http://schemas.microsoft.com/office/powerpoint/2010/main" val="703816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E5B17A-0A5B-D740-9903-68346DFFC56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97F41DB1-4F43-3241-8412-4A6247AD35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BD08A673-45B3-A046-AB9B-192DB165B8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O"/>
          </a:p>
        </p:txBody>
      </p:sp>
      <p:sp>
        <p:nvSpPr>
          <p:cNvPr id="5" name="Marcador de fecha 4">
            <a:extLst>
              <a:ext uri="{FF2B5EF4-FFF2-40B4-BE49-F238E27FC236}">
                <a16:creationId xmlns:a16="http://schemas.microsoft.com/office/drawing/2014/main" id="{41A581E5-0DA4-5C46-AA3A-A7D9462E1B40}"/>
              </a:ext>
            </a:extLst>
          </p:cNvPr>
          <p:cNvSpPr>
            <a:spLocks noGrp="1"/>
          </p:cNvSpPr>
          <p:nvPr>
            <p:ph type="dt" sz="half" idx="10"/>
          </p:nvPr>
        </p:nvSpPr>
        <p:spPr/>
        <p:txBody>
          <a:bodyPr/>
          <a:lstStyle/>
          <a:p>
            <a:fld id="{653AC050-DF19-7643-88FE-9E14ADB8CB32}" type="datetimeFigureOut">
              <a:rPr lang="es-CO" smtClean="0"/>
              <a:t>15/03/2022</a:t>
            </a:fld>
            <a:endParaRPr lang="es-CO"/>
          </a:p>
        </p:txBody>
      </p:sp>
      <p:sp>
        <p:nvSpPr>
          <p:cNvPr id="6" name="Marcador de pie de página 5">
            <a:extLst>
              <a:ext uri="{FF2B5EF4-FFF2-40B4-BE49-F238E27FC236}">
                <a16:creationId xmlns:a16="http://schemas.microsoft.com/office/drawing/2014/main" id="{5E14293C-AA58-FD49-BFF4-0353A30E5EDB}"/>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33A61649-5411-8F49-B61C-51B157E40C23}"/>
              </a:ext>
            </a:extLst>
          </p:cNvPr>
          <p:cNvSpPr>
            <a:spLocks noGrp="1"/>
          </p:cNvSpPr>
          <p:nvPr>
            <p:ph type="sldNum" sz="quarter" idx="12"/>
          </p:nvPr>
        </p:nvSpPr>
        <p:spPr/>
        <p:txBody>
          <a:bodyPr/>
          <a:lstStyle/>
          <a:p>
            <a:fld id="{7FFABDD9-0FB5-9C4A-A70E-CC9E5174C9E7}" type="slidenum">
              <a:rPr lang="es-CO" smtClean="0"/>
              <a:t>‹Nº›</a:t>
            </a:fld>
            <a:endParaRPr lang="es-CO"/>
          </a:p>
        </p:txBody>
      </p:sp>
    </p:spTree>
    <p:extLst>
      <p:ext uri="{BB962C8B-B14F-4D97-AF65-F5344CB8AC3E}">
        <p14:creationId xmlns:p14="http://schemas.microsoft.com/office/powerpoint/2010/main" val="2198634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363A796-300F-344E-85E3-B82649212D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DC763D6E-6F21-4D4C-A493-D4CACF9736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id="{E0203BEA-7D26-7F48-95EA-3BE09F5873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3AC050-DF19-7643-88FE-9E14ADB8CB32}" type="datetimeFigureOut">
              <a:rPr lang="es-CO" smtClean="0"/>
              <a:t>15/03/2022</a:t>
            </a:fld>
            <a:endParaRPr lang="es-CO"/>
          </a:p>
        </p:txBody>
      </p:sp>
      <p:sp>
        <p:nvSpPr>
          <p:cNvPr id="5" name="Marcador de pie de página 4">
            <a:extLst>
              <a:ext uri="{FF2B5EF4-FFF2-40B4-BE49-F238E27FC236}">
                <a16:creationId xmlns:a16="http://schemas.microsoft.com/office/drawing/2014/main" id="{8ED130AF-7970-3E47-BD1A-6BBE3BF0A8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A7B96A4A-E72F-6644-9CB1-46A7EB7565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FABDD9-0FB5-9C4A-A70E-CC9E5174C9E7}" type="slidenum">
              <a:rPr lang="es-CO" smtClean="0"/>
              <a:t>‹Nº›</a:t>
            </a:fld>
            <a:endParaRPr lang="es-CO"/>
          </a:p>
        </p:txBody>
      </p:sp>
    </p:spTree>
    <p:extLst>
      <p:ext uri="{BB962C8B-B14F-4D97-AF65-F5344CB8AC3E}">
        <p14:creationId xmlns:p14="http://schemas.microsoft.com/office/powerpoint/2010/main" val="3760407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package" Target="../embeddings/Microsoft_Excel_Worksheet.xlsx"/></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package" Target="../embeddings/Microsoft_Excel_Worksheet1.xlsx"/></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package" Target="../embeddings/Microsoft_Excel_Worksheet2.xlsx"/></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9.emf"/><Relationship Id="rId4" Type="http://schemas.openxmlformats.org/officeDocument/2006/relationships/package" Target="../embeddings/Microsoft_Excel_Worksheet3.xls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414C25E-DF17-0B45-9506-6EE9CFBB73B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CuadroTexto 4"/>
          <p:cNvSpPr txBox="1"/>
          <p:nvPr/>
        </p:nvSpPr>
        <p:spPr>
          <a:xfrm>
            <a:off x="4708478" y="1969955"/>
            <a:ext cx="6457505" cy="1200329"/>
          </a:xfrm>
          <a:prstGeom prst="rect">
            <a:avLst/>
          </a:prstGeom>
          <a:noFill/>
        </p:spPr>
        <p:txBody>
          <a:bodyPr wrap="square" rtlCol="0">
            <a:spAutoFit/>
          </a:bodyPr>
          <a:lstStyle/>
          <a:p>
            <a:endParaRPr lang="es-CO" sz="2400" dirty="0"/>
          </a:p>
          <a:p>
            <a:r>
              <a:rPr lang="es-ES" sz="2400" dirty="0"/>
              <a:t> </a:t>
            </a:r>
            <a:r>
              <a:rPr lang="es-ES" sz="2400" b="1" dirty="0">
                <a:solidFill>
                  <a:schemeClr val="bg1"/>
                </a:solidFill>
              </a:rPr>
              <a:t>Prestadores de Servicios de Salud  bucal habilitados en Medellín, Julio de 2021</a:t>
            </a:r>
            <a:r>
              <a:rPr lang="es-ES" sz="2400" dirty="0"/>
              <a:t>	</a:t>
            </a:r>
          </a:p>
        </p:txBody>
      </p:sp>
      <p:sp>
        <p:nvSpPr>
          <p:cNvPr id="7" name="Rectángulo 6"/>
          <p:cNvSpPr/>
          <p:nvPr/>
        </p:nvSpPr>
        <p:spPr>
          <a:xfrm>
            <a:off x="10921285" y="4057276"/>
            <a:ext cx="489397" cy="643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CuadroTexto 7"/>
          <p:cNvSpPr txBox="1"/>
          <p:nvPr/>
        </p:nvSpPr>
        <p:spPr>
          <a:xfrm>
            <a:off x="9259131" y="3515717"/>
            <a:ext cx="2778325" cy="400110"/>
          </a:xfrm>
          <a:prstGeom prst="rect">
            <a:avLst/>
          </a:prstGeom>
          <a:noFill/>
        </p:spPr>
        <p:txBody>
          <a:bodyPr wrap="none" rtlCol="0">
            <a:spAutoFit/>
          </a:bodyPr>
          <a:lstStyle/>
          <a:p>
            <a:r>
              <a:rPr lang="es-CO" sz="2000" dirty="0">
                <a:solidFill>
                  <a:schemeClr val="bg1">
                    <a:lumMod val="95000"/>
                  </a:schemeClr>
                </a:solidFill>
                <a:latin typeface="Arial" panose="020B0604020202020204" pitchFamily="34" charset="0"/>
                <a:cs typeface="Arial" panose="020B0604020202020204" pitchFamily="34" charset="0"/>
              </a:rPr>
              <a:t>Noviembre 25 de 2021</a:t>
            </a:r>
          </a:p>
        </p:txBody>
      </p:sp>
      <p:sp>
        <p:nvSpPr>
          <p:cNvPr id="6" name="CuadroTexto 5"/>
          <p:cNvSpPr txBox="1"/>
          <p:nvPr/>
        </p:nvSpPr>
        <p:spPr>
          <a:xfrm>
            <a:off x="8960972" y="4089473"/>
            <a:ext cx="2449710" cy="400110"/>
          </a:xfrm>
          <a:prstGeom prst="rect">
            <a:avLst/>
          </a:prstGeom>
          <a:noFill/>
        </p:spPr>
        <p:txBody>
          <a:bodyPr wrap="none" rtlCol="0">
            <a:spAutoFit/>
          </a:bodyPr>
          <a:lstStyle/>
          <a:p>
            <a:r>
              <a:rPr lang="es-CO" sz="2000" i="1" dirty="0">
                <a:solidFill>
                  <a:schemeClr val="bg1">
                    <a:lumMod val="95000"/>
                  </a:schemeClr>
                </a:solidFill>
                <a:latin typeface="Arial" panose="020B0604020202020204" pitchFamily="34" charset="0"/>
                <a:cs typeface="Arial" panose="020B0604020202020204" pitchFamily="34" charset="0"/>
              </a:rPr>
              <a:t>Secretaría de Salud</a:t>
            </a:r>
          </a:p>
        </p:txBody>
      </p:sp>
    </p:spTree>
    <p:extLst>
      <p:ext uri="{BB962C8B-B14F-4D97-AF65-F5344CB8AC3E}">
        <p14:creationId xmlns:p14="http://schemas.microsoft.com/office/powerpoint/2010/main" val="3308065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5379" y="-45292"/>
            <a:ext cx="12217379" cy="6903292"/>
          </a:xfrm>
        </p:spPr>
      </p:pic>
      <p:sp>
        <p:nvSpPr>
          <p:cNvPr id="2" name="Título 1"/>
          <p:cNvSpPr>
            <a:spLocks noGrp="1"/>
          </p:cNvSpPr>
          <p:nvPr>
            <p:ph type="title"/>
          </p:nvPr>
        </p:nvSpPr>
        <p:spPr/>
        <p:txBody>
          <a:bodyPr>
            <a:normAutofit/>
          </a:bodyPr>
          <a:lstStyle/>
          <a:p>
            <a:pPr algn="ctr"/>
            <a:r>
              <a:rPr lang="es-CO" sz="2400" dirty="0"/>
              <a:t>SERVICIOS HABILITADOS ODONTOLOGIA GENERAL POR COMUNAS</a:t>
            </a:r>
          </a:p>
        </p:txBody>
      </p:sp>
      <p:graphicFrame>
        <p:nvGraphicFramePr>
          <p:cNvPr id="5" name="Tabla 4">
            <a:extLst>
              <a:ext uri="{FF2B5EF4-FFF2-40B4-BE49-F238E27FC236}">
                <a16:creationId xmlns:a16="http://schemas.microsoft.com/office/drawing/2014/main" id="{31B6E943-CFE9-44AE-A167-62E4D98EED46}"/>
              </a:ext>
            </a:extLst>
          </p:cNvPr>
          <p:cNvGraphicFramePr>
            <a:graphicFrameLocks noGrp="1"/>
          </p:cNvGraphicFramePr>
          <p:nvPr>
            <p:extLst>
              <p:ext uri="{D42A27DB-BD31-4B8C-83A1-F6EECF244321}">
                <p14:modId xmlns:p14="http://schemas.microsoft.com/office/powerpoint/2010/main" val="2156336947"/>
              </p:ext>
            </p:extLst>
          </p:nvPr>
        </p:nvGraphicFramePr>
        <p:xfrm>
          <a:off x="4541122" y="1438183"/>
          <a:ext cx="3368881" cy="4499098"/>
        </p:xfrm>
        <a:graphic>
          <a:graphicData uri="http://schemas.openxmlformats.org/drawingml/2006/table">
            <a:tbl>
              <a:tblPr/>
              <a:tblGrid>
                <a:gridCol w="1860427">
                  <a:extLst>
                    <a:ext uri="{9D8B030D-6E8A-4147-A177-3AD203B41FA5}">
                      <a16:colId xmlns:a16="http://schemas.microsoft.com/office/drawing/2014/main" val="2101016637"/>
                    </a:ext>
                  </a:extLst>
                </a:gridCol>
                <a:gridCol w="754227">
                  <a:extLst>
                    <a:ext uri="{9D8B030D-6E8A-4147-A177-3AD203B41FA5}">
                      <a16:colId xmlns:a16="http://schemas.microsoft.com/office/drawing/2014/main" val="2243917718"/>
                    </a:ext>
                  </a:extLst>
                </a:gridCol>
                <a:gridCol w="754227">
                  <a:extLst>
                    <a:ext uri="{9D8B030D-6E8A-4147-A177-3AD203B41FA5}">
                      <a16:colId xmlns:a16="http://schemas.microsoft.com/office/drawing/2014/main" val="1953518473"/>
                    </a:ext>
                  </a:extLst>
                </a:gridCol>
              </a:tblGrid>
              <a:tr h="179964">
                <a:tc>
                  <a:txBody>
                    <a:bodyPr/>
                    <a:lstStyle/>
                    <a:p>
                      <a:pPr algn="l" fontAlgn="b"/>
                      <a:r>
                        <a:rPr lang="es-CO" sz="1100" b="0" i="0" u="none" strike="noStrike" dirty="0">
                          <a:solidFill>
                            <a:srgbClr val="000000"/>
                          </a:solidFill>
                          <a:effectLst/>
                          <a:latin typeface="Calibri" panose="020F0502020204030204" pitchFamily="34" charset="0"/>
                        </a:rPr>
                        <a:t>Comuna</a:t>
                      </a:r>
                    </a:p>
                  </a:txBody>
                  <a:tcPr marL="8703" marR="8703" marT="8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Calibri" panose="020F0502020204030204" pitchFamily="34" charset="0"/>
                        </a:rPr>
                        <a:t>Numero</a:t>
                      </a:r>
                    </a:p>
                  </a:txBody>
                  <a:tcPr marL="8703" marR="8703" marT="8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Calibri" panose="020F0502020204030204" pitchFamily="34" charset="0"/>
                        </a:rPr>
                        <a:t>Porcentaje</a:t>
                      </a:r>
                    </a:p>
                  </a:txBody>
                  <a:tcPr marL="8703" marR="8703" marT="8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7581887"/>
                  </a:ext>
                </a:extLst>
              </a:tr>
              <a:tr h="179964">
                <a:tc>
                  <a:txBody>
                    <a:bodyPr/>
                    <a:lstStyle/>
                    <a:p>
                      <a:pPr algn="l" fontAlgn="b"/>
                      <a:r>
                        <a:rPr lang="es-CO" sz="1100" b="0" i="0" u="none" strike="noStrike" dirty="0">
                          <a:solidFill>
                            <a:srgbClr val="000000"/>
                          </a:solidFill>
                          <a:effectLst/>
                          <a:latin typeface="Calibri" panose="020F0502020204030204" pitchFamily="34" charset="0"/>
                        </a:rPr>
                        <a:t>La Candelaria</a:t>
                      </a:r>
                    </a:p>
                  </a:txBody>
                  <a:tcPr marL="8703" marR="8703" marT="8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620</a:t>
                      </a:r>
                    </a:p>
                  </a:txBody>
                  <a:tcPr marL="8703" marR="8703" marT="8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27,17</a:t>
                      </a:r>
                    </a:p>
                  </a:txBody>
                  <a:tcPr marL="8703" marR="8703" marT="8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7725006"/>
                  </a:ext>
                </a:extLst>
              </a:tr>
              <a:tr h="179964">
                <a:tc>
                  <a:txBody>
                    <a:bodyPr/>
                    <a:lstStyle/>
                    <a:p>
                      <a:pPr algn="l" fontAlgn="b"/>
                      <a:r>
                        <a:rPr lang="es-CO" sz="1100" b="0" i="0" u="none" strike="noStrike" dirty="0">
                          <a:solidFill>
                            <a:srgbClr val="000000"/>
                          </a:solidFill>
                          <a:effectLst/>
                          <a:latin typeface="Calibri" panose="020F0502020204030204" pitchFamily="34" charset="0"/>
                        </a:rPr>
                        <a:t>El Poblado</a:t>
                      </a:r>
                    </a:p>
                  </a:txBody>
                  <a:tcPr marL="8703" marR="8703" marT="8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418</a:t>
                      </a:r>
                    </a:p>
                  </a:txBody>
                  <a:tcPr marL="8703" marR="8703" marT="8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18,32</a:t>
                      </a:r>
                    </a:p>
                  </a:txBody>
                  <a:tcPr marL="8703" marR="8703" marT="8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6930664"/>
                  </a:ext>
                </a:extLst>
              </a:tr>
              <a:tr h="179964">
                <a:tc>
                  <a:txBody>
                    <a:bodyPr/>
                    <a:lstStyle/>
                    <a:p>
                      <a:pPr algn="l" fontAlgn="b"/>
                      <a:r>
                        <a:rPr lang="es-CO" sz="1100" b="0" i="0" u="none" strike="noStrike" dirty="0">
                          <a:solidFill>
                            <a:srgbClr val="000000"/>
                          </a:solidFill>
                          <a:effectLst/>
                          <a:latin typeface="Calibri" panose="020F0502020204030204" pitchFamily="34" charset="0"/>
                        </a:rPr>
                        <a:t>Laureles Estadio</a:t>
                      </a:r>
                    </a:p>
                  </a:txBody>
                  <a:tcPr marL="8703" marR="8703" marT="8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408</a:t>
                      </a:r>
                    </a:p>
                  </a:txBody>
                  <a:tcPr marL="8703" marR="8703" marT="8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17,88</a:t>
                      </a:r>
                    </a:p>
                  </a:txBody>
                  <a:tcPr marL="8703" marR="8703" marT="8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4219760"/>
                  </a:ext>
                </a:extLst>
              </a:tr>
              <a:tr h="179964">
                <a:tc>
                  <a:txBody>
                    <a:bodyPr/>
                    <a:lstStyle/>
                    <a:p>
                      <a:pPr algn="l" fontAlgn="b"/>
                      <a:r>
                        <a:rPr lang="es-CO" sz="1100" b="0" i="0" u="none" strike="noStrike" dirty="0">
                          <a:solidFill>
                            <a:srgbClr val="000000"/>
                          </a:solidFill>
                          <a:effectLst/>
                          <a:latin typeface="Calibri" panose="020F0502020204030204" pitchFamily="34" charset="0"/>
                        </a:rPr>
                        <a:t>Belén</a:t>
                      </a:r>
                    </a:p>
                  </a:txBody>
                  <a:tcPr marL="8703" marR="8703" marT="8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235</a:t>
                      </a:r>
                    </a:p>
                  </a:txBody>
                  <a:tcPr marL="8703" marR="8703" marT="8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10,30</a:t>
                      </a:r>
                    </a:p>
                  </a:txBody>
                  <a:tcPr marL="8703" marR="8703" marT="8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8126203"/>
                  </a:ext>
                </a:extLst>
              </a:tr>
              <a:tr h="179964">
                <a:tc>
                  <a:txBody>
                    <a:bodyPr/>
                    <a:lstStyle/>
                    <a:p>
                      <a:pPr algn="l" fontAlgn="b"/>
                      <a:r>
                        <a:rPr lang="es-CO" sz="1100" b="0" i="0" u="none" strike="noStrike" dirty="0">
                          <a:solidFill>
                            <a:srgbClr val="000000"/>
                          </a:solidFill>
                          <a:effectLst/>
                          <a:latin typeface="Calibri" panose="020F0502020204030204" pitchFamily="34" charset="0"/>
                        </a:rPr>
                        <a:t>La América</a:t>
                      </a:r>
                    </a:p>
                  </a:txBody>
                  <a:tcPr marL="8703" marR="8703" marT="8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98</a:t>
                      </a:r>
                    </a:p>
                  </a:txBody>
                  <a:tcPr marL="8703" marR="8703" marT="8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4,29</a:t>
                      </a:r>
                    </a:p>
                  </a:txBody>
                  <a:tcPr marL="8703" marR="8703" marT="8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5237896"/>
                  </a:ext>
                </a:extLst>
              </a:tr>
              <a:tr h="359926">
                <a:tc>
                  <a:txBody>
                    <a:bodyPr/>
                    <a:lstStyle/>
                    <a:p>
                      <a:pPr algn="l" fontAlgn="b"/>
                      <a:r>
                        <a:rPr lang="es-ES" sz="1100" b="0" i="0" u="none" strike="noStrike" dirty="0">
                          <a:solidFill>
                            <a:srgbClr val="000000"/>
                          </a:solidFill>
                          <a:effectLst/>
                          <a:latin typeface="Calibri" panose="020F0502020204030204" pitchFamily="34" charset="0"/>
                        </a:rPr>
                        <a:t>Corregimiento de San Antonio de Prado</a:t>
                      </a:r>
                    </a:p>
                  </a:txBody>
                  <a:tcPr marL="8703" marR="8703" marT="8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66</a:t>
                      </a:r>
                    </a:p>
                  </a:txBody>
                  <a:tcPr marL="8703" marR="8703" marT="8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2,89</a:t>
                      </a:r>
                    </a:p>
                  </a:txBody>
                  <a:tcPr marL="8703" marR="8703" marT="8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7848158"/>
                  </a:ext>
                </a:extLst>
              </a:tr>
              <a:tr h="179964">
                <a:tc>
                  <a:txBody>
                    <a:bodyPr/>
                    <a:lstStyle/>
                    <a:p>
                      <a:pPr algn="l" fontAlgn="b"/>
                      <a:r>
                        <a:rPr lang="es-CO" sz="1100" b="0" i="0" u="none" strike="noStrike">
                          <a:solidFill>
                            <a:srgbClr val="000000"/>
                          </a:solidFill>
                          <a:effectLst/>
                          <a:latin typeface="Calibri" panose="020F0502020204030204" pitchFamily="34" charset="0"/>
                        </a:rPr>
                        <a:t>Aranjuez</a:t>
                      </a:r>
                    </a:p>
                  </a:txBody>
                  <a:tcPr marL="8703" marR="8703" marT="8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62</a:t>
                      </a:r>
                    </a:p>
                  </a:txBody>
                  <a:tcPr marL="8703" marR="8703" marT="8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2,72</a:t>
                      </a:r>
                    </a:p>
                  </a:txBody>
                  <a:tcPr marL="8703" marR="8703" marT="8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0261920"/>
                  </a:ext>
                </a:extLst>
              </a:tr>
              <a:tr h="179964">
                <a:tc>
                  <a:txBody>
                    <a:bodyPr/>
                    <a:lstStyle/>
                    <a:p>
                      <a:pPr algn="l" fontAlgn="b"/>
                      <a:r>
                        <a:rPr lang="es-CO" sz="1100" b="0" i="0" u="none" strike="noStrike">
                          <a:solidFill>
                            <a:srgbClr val="000000"/>
                          </a:solidFill>
                          <a:effectLst/>
                          <a:latin typeface="Calibri" panose="020F0502020204030204" pitchFamily="34" charset="0"/>
                        </a:rPr>
                        <a:t>Buenos Aires</a:t>
                      </a:r>
                    </a:p>
                  </a:txBody>
                  <a:tcPr marL="8703" marR="8703" marT="8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60</a:t>
                      </a:r>
                    </a:p>
                  </a:txBody>
                  <a:tcPr marL="8703" marR="8703" marT="8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2,63</a:t>
                      </a:r>
                    </a:p>
                  </a:txBody>
                  <a:tcPr marL="8703" marR="8703" marT="8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6474460"/>
                  </a:ext>
                </a:extLst>
              </a:tr>
              <a:tr h="179964">
                <a:tc>
                  <a:txBody>
                    <a:bodyPr/>
                    <a:lstStyle/>
                    <a:p>
                      <a:pPr algn="l" fontAlgn="b"/>
                      <a:r>
                        <a:rPr lang="es-CO" sz="1100" b="0" i="0" u="none" strike="noStrike">
                          <a:solidFill>
                            <a:srgbClr val="000000"/>
                          </a:solidFill>
                          <a:effectLst/>
                          <a:latin typeface="Calibri" panose="020F0502020204030204" pitchFamily="34" charset="0"/>
                        </a:rPr>
                        <a:t>Castilla</a:t>
                      </a:r>
                    </a:p>
                  </a:txBody>
                  <a:tcPr marL="8703" marR="8703" marT="8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51</a:t>
                      </a:r>
                    </a:p>
                  </a:txBody>
                  <a:tcPr marL="8703" marR="8703" marT="8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2,23</a:t>
                      </a:r>
                    </a:p>
                  </a:txBody>
                  <a:tcPr marL="8703" marR="8703" marT="8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8658127"/>
                  </a:ext>
                </a:extLst>
              </a:tr>
              <a:tr h="179964">
                <a:tc>
                  <a:txBody>
                    <a:bodyPr/>
                    <a:lstStyle/>
                    <a:p>
                      <a:pPr algn="l" fontAlgn="b"/>
                      <a:r>
                        <a:rPr lang="es-CO" sz="1100" b="0" i="0" u="none" strike="noStrike">
                          <a:solidFill>
                            <a:srgbClr val="000000"/>
                          </a:solidFill>
                          <a:effectLst/>
                          <a:latin typeface="Calibri" panose="020F0502020204030204" pitchFamily="34" charset="0"/>
                        </a:rPr>
                        <a:t>Robledo</a:t>
                      </a:r>
                    </a:p>
                  </a:txBody>
                  <a:tcPr marL="8703" marR="8703" marT="8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50</a:t>
                      </a:r>
                    </a:p>
                  </a:txBody>
                  <a:tcPr marL="8703" marR="8703" marT="8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2,19</a:t>
                      </a:r>
                    </a:p>
                  </a:txBody>
                  <a:tcPr marL="8703" marR="8703" marT="8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273453"/>
                  </a:ext>
                </a:extLst>
              </a:tr>
              <a:tr h="179964">
                <a:tc>
                  <a:txBody>
                    <a:bodyPr/>
                    <a:lstStyle/>
                    <a:p>
                      <a:pPr algn="l" fontAlgn="b"/>
                      <a:r>
                        <a:rPr lang="es-CO" sz="1100" b="0" i="0" u="none" strike="noStrike">
                          <a:solidFill>
                            <a:srgbClr val="000000"/>
                          </a:solidFill>
                          <a:effectLst/>
                          <a:latin typeface="Calibri" panose="020F0502020204030204" pitchFamily="34" charset="0"/>
                        </a:rPr>
                        <a:t>Guayabal</a:t>
                      </a:r>
                    </a:p>
                  </a:txBody>
                  <a:tcPr marL="8703" marR="8703" marT="8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37</a:t>
                      </a:r>
                    </a:p>
                  </a:txBody>
                  <a:tcPr marL="8703" marR="8703" marT="8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1,62</a:t>
                      </a:r>
                    </a:p>
                  </a:txBody>
                  <a:tcPr marL="8703" marR="8703" marT="8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5864733"/>
                  </a:ext>
                </a:extLst>
              </a:tr>
              <a:tr h="179964">
                <a:tc>
                  <a:txBody>
                    <a:bodyPr/>
                    <a:lstStyle/>
                    <a:p>
                      <a:pPr algn="l" fontAlgn="b"/>
                      <a:r>
                        <a:rPr lang="es-CO" sz="1100" b="0" i="0" u="none" strike="noStrike">
                          <a:solidFill>
                            <a:srgbClr val="000000"/>
                          </a:solidFill>
                          <a:effectLst/>
                          <a:latin typeface="Calibri" panose="020F0502020204030204" pitchFamily="34" charset="0"/>
                        </a:rPr>
                        <a:t>SIN DATO</a:t>
                      </a:r>
                    </a:p>
                  </a:txBody>
                  <a:tcPr marL="8703" marR="8703" marT="8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35</a:t>
                      </a:r>
                    </a:p>
                  </a:txBody>
                  <a:tcPr marL="8703" marR="8703" marT="8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1,53</a:t>
                      </a:r>
                    </a:p>
                  </a:txBody>
                  <a:tcPr marL="8703" marR="8703" marT="8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0798401"/>
                  </a:ext>
                </a:extLst>
              </a:tr>
              <a:tr h="179964">
                <a:tc>
                  <a:txBody>
                    <a:bodyPr/>
                    <a:lstStyle/>
                    <a:p>
                      <a:pPr algn="l" fontAlgn="b"/>
                      <a:r>
                        <a:rPr lang="es-CO" sz="1100" b="0" i="0" u="none" strike="noStrike">
                          <a:solidFill>
                            <a:srgbClr val="000000"/>
                          </a:solidFill>
                          <a:effectLst/>
                          <a:latin typeface="Calibri" panose="020F0502020204030204" pitchFamily="34" charset="0"/>
                        </a:rPr>
                        <a:t>San Javier</a:t>
                      </a:r>
                    </a:p>
                  </a:txBody>
                  <a:tcPr marL="8703" marR="8703" marT="8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31</a:t>
                      </a:r>
                    </a:p>
                  </a:txBody>
                  <a:tcPr marL="8703" marR="8703" marT="8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1,36</a:t>
                      </a:r>
                    </a:p>
                  </a:txBody>
                  <a:tcPr marL="8703" marR="8703" marT="8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9345777"/>
                  </a:ext>
                </a:extLst>
              </a:tr>
              <a:tr h="179964">
                <a:tc>
                  <a:txBody>
                    <a:bodyPr/>
                    <a:lstStyle/>
                    <a:p>
                      <a:pPr algn="l" fontAlgn="b"/>
                      <a:r>
                        <a:rPr lang="es-CO" sz="1100" b="0" i="0" u="none" strike="noStrike">
                          <a:solidFill>
                            <a:srgbClr val="000000"/>
                          </a:solidFill>
                          <a:effectLst/>
                          <a:latin typeface="Calibri" panose="020F0502020204030204" pitchFamily="34" charset="0"/>
                        </a:rPr>
                        <a:t>Doce de Octubre</a:t>
                      </a:r>
                    </a:p>
                  </a:txBody>
                  <a:tcPr marL="8703" marR="8703" marT="8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30</a:t>
                      </a:r>
                    </a:p>
                  </a:txBody>
                  <a:tcPr marL="8703" marR="8703" marT="8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1,31</a:t>
                      </a:r>
                    </a:p>
                  </a:txBody>
                  <a:tcPr marL="8703" marR="8703" marT="8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3131047"/>
                  </a:ext>
                </a:extLst>
              </a:tr>
              <a:tr h="179964">
                <a:tc>
                  <a:txBody>
                    <a:bodyPr/>
                    <a:lstStyle/>
                    <a:p>
                      <a:pPr algn="l" fontAlgn="b"/>
                      <a:r>
                        <a:rPr lang="es-CO" sz="1100" b="0" i="0" u="none" strike="noStrike">
                          <a:solidFill>
                            <a:srgbClr val="000000"/>
                          </a:solidFill>
                          <a:effectLst/>
                          <a:latin typeface="Calibri" panose="020F0502020204030204" pitchFamily="34" charset="0"/>
                        </a:rPr>
                        <a:t>Manrique</a:t>
                      </a:r>
                    </a:p>
                  </a:txBody>
                  <a:tcPr marL="8703" marR="8703" marT="8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25</a:t>
                      </a:r>
                    </a:p>
                  </a:txBody>
                  <a:tcPr marL="8703" marR="8703" marT="8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1,10</a:t>
                      </a:r>
                    </a:p>
                  </a:txBody>
                  <a:tcPr marL="8703" marR="8703" marT="8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0254580"/>
                  </a:ext>
                </a:extLst>
              </a:tr>
              <a:tr h="179964">
                <a:tc>
                  <a:txBody>
                    <a:bodyPr/>
                    <a:lstStyle/>
                    <a:p>
                      <a:pPr algn="l" fontAlgn="b"/>
                      <a:r>
                        <a:rPr lang="es-CO" sz="1100" b="0" i="0" u="none" strike="noStrike">
                          <a:solidFill>
                            <a:srgbClr val="000000"/>
                          </a:solidFill>
                          <a:effectLst/>
                          <a:latin typeface="Calibri" panose="020F0502020204030204" pitchFamily="34" charset="0"/>
                        </a:rPr>
                        <a:t>Santa Cruz</a:t>
                      </a:r>
                    </a:p>
                  </a:txBody>
                  <a:tcPr marL="8703" marR="8703" marT="8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15</a:t>
                      </a:r>
                    </a:p>
                  </a:txBody>
                  <a:tcPr marL="8703" marR="8703" marT="8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0,66</a:t>
                      </a:r>
                    </a:p>
                  </a:txBody>
                  <a:tcPr marL="8703" marR="8703" marT="8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9857897"/>
                  </a:ext>
                </a:extLst>
              </a:tr>
              <a:tr h="179964">
                <a:tc>
                  <a:txBody>
                    <a:bodyPr/>
                    <a:lstStyle/>
                    <a:p>
                      <a:pPr algn="l" fontAlgn="b"/>
                      <a:r>
                        <a:rPr lang="es-CO" sz="1100" b="0" i="0" u="none" strike="noStrike">
                          <a:solidFill>
                            <a:srgbClr val="000000"/>
                          </a:solidFill>
                          <a:effectLst/>
                          <a:latin typeface="Calibri" panose="020F0502020204030204" pitchFamily="34" charset="0"/>
                        </a:rPr>
                        <a:t>Corregimiento de San Cristóbal</a:t>
                      </a:r>
                    </a:p>
                  </a:txBody>
                  <a:tcPr marL="8703" marR="8703" marT="8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14</a:t>
                      </a:r>
                    </a:p>
                  </a:txBody>
                  <a:tcPr marL="8703" marR="8703" marT="8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0,61</a:t>
                      </a:r>
                    </a:p>
                  </a:txBody>
                  <a:tcPr marL="8703" marR="8703" marT="8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1985945"/>
                  </a:ext>
                </a:extLst>
              </a:tr>
              <a:tr h="179964">
                <a:tc>
                  <a:txBody>
                    <a:bodyPr/>
                    <a:lstStyle/>
                    <a:p>
                      <a:pPr algn="l" fontAlgn="b"/>
                      <a:r>
                        <a:rPr lang="es-CO" sz="1100" b="0" i="0" u="none" strike="noStrike">
                          <a:solidFill>
                            <a:srgbClr val="000000"/>
                          </a:solidFill>
                          <a:effectLst/>
                          <a:latin typeface="Calibri" panose="020F0502020204030204" pitchFamily="34" charset="0"/>
                        </a:rPr>
                        <a:t>Villa Hermosa</a:t>
                      </a:r>
                    </a:p>
                  </a:txBody>
                  <a:tcPr marL="8703" marR="8703" marT="8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14</a:t>
                      </a:r>
                    </a:p>
                  </a:txBody>
                  <a:tcPr marL="8703" marR="8703" marT="8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0,61</a:t>
                      </a:r>
                    </a:p>
                  </a:txBody>
                  <a:tcPr marL="8703" marR="8703" marT="8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1113623"/>
                  </a:ext>
                </a:extLst>
              </a:tr>
              <a:tr h="179964">
                <a:tc>
                  <a:txBody>
                    <a:bodyPr/>
                    <a:lstStyle/>
                    <a:p>
                      <a:pPr algn="l" fontAlgn="b"/>
                      <a:r>
                        <a:rPr lang="es-CO" sz="1100" b="0" i="0" u="none" strike="noStrike">
                          <a:solidFill>
                            <a:srgbClr val="000000"/>
                          </a:solidFill>
                          <a:effectLst/>
                          <a:latin typeface="Calibri" panose="020F0502020204030204" pitchFamily="34" charset="0"/>
                        </a:rPr>
                        <a:t>Popular</a:t>
                      </a:r>
                    </a:p>
                  </a:txBody>
                  <a:tcPr marL="8703" marR="8703" marT="8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10</a:t>
                      </a:r>
                    </a:p>
                  </a:txBody>
                  <a:tcPr marL="8703" marR="8703" marT="8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0,44</a:t>
                      </a:r>
                    </a:p>
                  </a:txBody>
                  <a:tcPr marL="8703" marR="8703" marT="8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2550334"/>
                  </a:ext>
                </a:extLst>
              </a:tr>
              <a:tr h="179964">
                <a:tc>
                  <a:txBody>
                    <a:bodyPr/>
                    <a:lstStyle/>
                    <a:p>
                      <a:pPr algn="l" fontAlgn="b"/>
                      <a:r>
                        <a:rPr lang="es-CO" sz="1100" b="0" i="0" u="none" strike="noStrike">
                          <a:solidFill>
                            <a:srgbClr val="000000"/>
                          </a:solidFill>
                          <a:effectLst/>
                          <a:latin typeface="Calibri" panose="020F0502020204030204" pitchFamily="34" charset="0"/>
                        </a:rPr>
                        <a:t>Corregimiento de Altavista</a:t>
                      </a:r>
                    </a:p>
                  </a:txBody>
                  <a:tcPr marL="8703" marR="8703" marT="8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1</a:t>
                      </a:r>
                    </a:p>
                  </a:txBody>
                  <a:tcPr marL="8703" marR="8703" marT="8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0,04</a:t>
                      </a:r>
                    </a:p>
                  </a:txBody>
                  <a:tcPr marL="8703" marR="8703" marT="8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8467049"/>
                  </a:ext>
                </a:extLst>
              </a:tr>
              <a:tr h="179964">
                <a:tc>
                  <a:txBody>
                    <a:bodyPr/>
                    <a:lstStyle/>
                    <a:p>
                      <a:pPr algn="l" fontAlgn="b"/>
                      <a:r>
                        <a:rPr lang="es-CO" sz="1100" b="0" i="0" u="none" strike="noStrike">
                          <a:solidFill>
                            <a:srgbClr val="000000"/>
                          </a:solidFill>
                          <a:effectLst/>
                          <a:latin typeface="Calibri" panose="020F0502020204030204" pitchFamily="34" charset="0"/>
                        </a:rPr>
                        <a:t>Corregimiento de palmitas</a:t>
                      </a:r>
                    </a:p>
                  </a:txBody>
                  <a:tcPr marL="8703" marR="8703" marT="8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1</a:t>
                      </a:r>
                    </a:p>
                  </a:txBody>
                  <a:tcPr marL="8703" marR="8703" marT="8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0,04</a:t>
                      </a:r>
                    </a:p>
                  </a:txBody>
                  <a:tcPr marL="8703" marR="8703" marT="8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0285519"/>
                  </a:ext>
                </a:extLst>
              </a:tr>
              <a:tr h="179964">
                <a:tc>
                  <a:txBody>
                    <a:bodyPr/>
                    <a:lstStyle/>
                    <a:p>
                      <a:pPr algn="l" fontAlgn="b"/>
                      <a:r>
                        <a:rPr lang="es-CO" sz="1100" b="0" i="0" u="none" strike="noStrike">
                          <a:solidFill>
                            <a:srgbClr val="000000"/>
                          </a:solidFill>
                          <a:effectLst/>
                          <a:latin typeface="Calibri" panose="020F0502020204030204" pitchFamily="34" charset="0"/>
                        </a:rPr>
                        <a:t>Corregimiento de santa elena</a:t>
                      </a:r>
                    </a:p>
                  </a:txBody>
                  <a:tcPr marL="8703" marR="8703" marT="8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1</a:t>
                      </a:r>
                    </a:p>
                  </a:txBody>
                  <a:tcPr marL="8703" marR="8703" marT="8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0,04</a:t>
                      </a:r>
                    </a:p>
                  </a:txBody>
                  <a:tcPr marL="8703" marR="8703" marT="8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2508855"/>
                  </a:ext>
                </a:extLst>
              </a:tr>
              <a:tr h="179964">
                <a:tc>
                  <a:txBody>
                    <a:bodyPr/>
                    <a:lstStyle/>
                    <a:p>
                      <a:pPr algn="l" fontAlgn="b"/>
                      <a:r>
                        <a:rPr lang="es-CO" sz="1100" b="0" i="0" u="none" strike="noStrike">
                          <a:solidFill>
                            <a:srgbClr val="000000"/>
                          </a:solidFill>
                          <a:effectLst/>
                          <a:latin typeface="Calibri" panose="020F0502020204030204" pitchFamily="34" charset="0"/>
                        </a:rPr>
                        <a:t>Total general</a:t>
                      </a:r>
                    </a:p>
                  </a:txBody>
                  <a:tcPr marL="8703" marR="8703" marT="8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2282</a:t>
                      </a:r>
                    </a:p>
                  </a:txBody>
                  <a:tcPr marL="8703" marR="8703" marT="8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100</a:t>
                      </a:r>
                    </a:p>
                  </a:txBody>
                  <a:tcPr marL="8703" marR="8703" marT="8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9947632"/>
                  </a:ext>
                </a:extLst>
              </a:tr>
            </a:tbl>
          </a:graphicData>
        </a:graphic>
      </p:graphicFrame>
    </p:spTree>
    <p:extLst>
      <p:ext uri="{BB962C8B-B14F-4D97-AF65-F5344CB8AC3E}">
        <p14:creationId xmlns:p14="http://schemas.microsoft.com/office/powerpoint/2010/main" val="545314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5379" y="-45292"/>
            <a:ext cx="12217379" cy="6903292"/>
          </a:xfrm>
        </p:spPr>
      </p:pic>
      <p:sp>
        <p:nvSpPr>
          <p:cNvPr id="2" name="Título 1"/>
          <p:cNvSpPr>
            <a:spLocks noGrp="1"/>
          </p:cNvSpPr>
          <p:nvPr>
            <p:ph type="title"/>
          </p:nvPr>
        </p:nvSpPr>
        <p:spPr/>
        <p:txBody>
          <a:bodyPr>
            <a:normAutofit/>
          </a:bodyPr>
          <a:lstStyle/>
          <a:p>
            <a:pPr algn="ctr"/>
            <a:r>
              <a:rPr lang="es-CO" sz="2400" dirty="0"/>
              <a:t>SERVICIOS HABILITADOS ESPECIALISTAS POR COMUNAS</a:t>
            </a:r>
          </a:p>
        </p:txBody>
      </p:sp>
      <p:graphicFrame>
        <p:nvGraphicFramePr>
          <p:cNvPr id="5" name="Tabla 4">
            <a:extLst>
              <a:ext uri="{FF2B5EF4-FFF2-40B4-BE49-F238E27FC236}">
                <a16:creationId xmlns:a16="http://schemas.microsoft.com/office/drawing/2014/main" id="{961D97DA-7EAA-4836-B727-1BA37B117808}"/>
              </a:ext>
            </a:extLst>
          </p:cNvPr>
          <p:cNvGraphicFramePr>
            <a:graphicFrameLocks noGrp="1"/>
          </p:cNvGraphicFramePr>
          <p:nvPr>
            <p:extLst>
              <p:ext uri="{D42A27DB-BD31-4B8C-83A1-F6EECF244321}">
                <p14:modId xmlns:p14="http://schemas.microsoft.com/office/powerpoint/2010/main" val="1202671648"/>
              </p:ext>
            </p:extLst>
          </p:nvPr>
        </p:nvGraphicFramePr>
        <p:xfrm>
          <a:off x="4184660" y="1479666"/>
          <a:ext cx="3797300" cy="4191000"/>
        </p:xfrm>
        <a:graphic>
          <a:graphicData uri="http://schemas.openxmlformats.org/drawingml/2006/table">
            <a:tbl>
              <a:tblPr/>
              <a:tblGrid>
                <a:gridCol w="2146300">
                  <a:extLst>
                    <a:ext uri="{9D8B030D-6E8A-4147-A177-3AD203B41FA5}">
                      <a16:colId xmlns:a16="http://schemas.microsoft.com/office/drawing/2014/main" val="3149590133"/>
                    </a:ext>
                  </a:extLst>
                </a:gridCol>
                <a:gridCol w="889000">
                  <a:extLst>
                    <a:ext uri="{9D8B030D-6E8A-4147-A177-3AD203B41FA5}">
                      <a16:colId xmlns:a16="http://schemas.microsoft.com/office/drawing/2014/main" val="15707445"/>
                    </a:ext>
                  </a:extLst>
                </a:gridCol>
                <a:gridCol w="762000">
                  <a:extLst>
                    <a:ext uri="{9D8B030D-6E8A-4147-A177-3AD203B41FA5}">
                      <a16:colId xmlns:a16="http://schemas.microsoft.com/office/drawing/2014/main" val="3563757174"/>
                    </a:ext>
                  </a:extLst>
                </a:gridCol>
              </a:tblGrid>
              <a:tr h="190500">
                <a:tc>
                  <a:txBody>
                    <a:bodyPr/>
                    <a:lstStyle/>
                    <a:p>
                      <a:pPr algn="l" fontAlgn="b"/>
                      <a:r>
                        <a:rPr lang="es-CO" sz="1100" b="0" i="0" u="none" strike="noStrike">
                          <a:solidFill>
                            <a:srgbClr val="000000"/>
                          </a:solidFill>
                          <a:effectLst/>
                          <a:latin typeface="Calibri" panose="020F0502020204030204" pitchFamily="34" charset="0"/>
                        </a:rPr>
                        <a:t>Comuna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Calibri" panose="020F0502020204030204" pitchFamily="34" charset="0"/>
                        </a:rPr>
                        <a:t>Numero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Calibri" panose="020F0502020204030204" pitchFamily="34" charset="0"/>
                        </a:rPr>
                        <a:t>Porcentaje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3527194"/>
                  </a:ext>
                </a:extLst>
              </a:tr>
              <a:tr h="190500">
                <a:tc>
                  <a:txBody>
                    <a:bodyPr/>
                    <a:lstStyle/>
                    <a:p>
                      <a:pPr algn="l" fontAlgn="b"/>
                      <a:r>
                        <a:rPr lang="es-CO" sz="1100" b="0" i="0" u="none" strike="noStrike">
                          <a:solidFill>
                            <a:srgbClr val="000000"/>
                          </a:solidFill>
                          <a:effectLst/>
                          <a:latin typeface="Calibri" panose="020F0502020204030204" pitchFamily="34" charset="0"/>
                        </a:rPr>
                        <a:t>El Poblado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652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30,23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6092137"/>
                  </a:ext>
                </a:extLst>
              </a:tr>
              <a:tr h="190500">
                <a:tc>
                  <a:txBody>
                    <a:bodyPr/>
                    <a:lstStyle/>
                    <a:p>
                      <a:pPr algn="l" fontAlgn="b"/>
                      <a:r>
                        <a:rPr lang="es-CO" sz="1100" b="0" i="0" u="none" strike="noStrike">
                          <a:solidFill>
                            <a:srgbClr val="000000"/>
                          </a:solidFill>
                          <a:effectLst/>
                          <a:latin typeface="Calibri" panose="020F0502020204030204" pitchFamily="34" charset="0"/>
                        </a:rPr>
                        <a:t>La Candelaria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595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27,58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2642243"/>
                  </a:ext>
                </a:extLst>
              </a:tr>
              <a:tr h="190500">
                <a:tc>
                  <a:txBody>
                    <a:bodyPr/>
                    <a:lstStyle/>
                    <a:p>
                      <a:pPr algn="l" fontAlgn="b"/>
                      <a:r>
                        <a:rPr lang="es-CO" sz="1100" b="0" i="0" u="none" strike="noStrike">
                          <a:solidFill>
                            <a:srgbClr val="000000"/>
                          </a:solidFill>
                          <a:effectLst/>
                          <a:latin typeface="Calibri" panose="020F0502020204030204" pitchFamily="34" charset="0"/>
                        </a:rPr>
                        <a:t>Laureles Estadio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369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17,11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7159884"/>
                  </a:ext>
                </a:extLst>
              </a:tr>
              <a:tr h="190500">
                <a:tc>
                  <a:txBody>
                    <a:bodyPr/>
                    <a:lstStyle/>
                    <a:p>
                      <a:pPr algn="l" fontAlgn="b"/>
                      <a:r>
                        <a:rPr lang="es-CO" sz="1100" b="0" i="0" u="none" strike="noStrike">
                          <a:solidFill>
                            <a:srgbClr val="000000"/>
                          </a:solidFill>
                          <a:effectLst/>
                          <a:latin typeface="Calibri" panose="020F0502020204030204" pitchFamily="34" charset="0"/>
                        </a:rPr>
                        <a:t>Belén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8,58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2959225"/>
                  </a:ext>
                </a:extLst>
              </a:tr>
              <a:tr h="190500">
                <a:tc>
                  <a:txBody>
                    <a:bodyPr/>
                    <a:lstStyle/>
                    <a:p>
                      <a:pPr algn="l" fontAlgn="b"/>
                      <a:r>
                        <a:rPr lang="es-CO" sz="1100" b="0" i="0" u="none" strike="noStrike">
                          <a:solidFill>
                            <a:srgbClr val="000000"/>
                          </a:solidFill>
                          <a:effectLst/>
                          <a:latin typeface="Calibri" panose="020F0502020204030204" pitchFamily="34" charset="0"/>
                        </a:rPr>
                        <a:t>La América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3,01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6641398"/>
                  </a:ext>
                </a:extLst>
              </a:tr>
              <a:tr h="381000">
                <a:tc>
                  <a:txBody>
                    <a:bodyPr/>
                    <a:lstStyle/>
                    <a:p>
                      <a:pPr algn="l" fontAlgn="b"/>
                      <a:r>
                        <a:rPr lang="es-ES" sz="1100" b="0" i="0" u="none" strike="noStrike" dirty="0">
                          <a:solidFill>
                            <a:srgbClr val="000000"/>
                          </a:solidFill>
                          <a:effectLst/>
                          <a:latin typeface="Calibri" panose="020F0502020204030204" pitchFamily="34" charset="0"/>
                        </a:rPr>
                        <a:t>Corregimiento de San Antonio de Prado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2,36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0968537"/>
                  </a:ext>
                </a:extLst>
              </a:tr>
              <a:tr h="190500">
                <a:tc>
                  <a:txBody>
                    <a:bodyPr/>
                    <a:lstStyle/>
                    <a:p>
                      <a:pPr algn="l" fontAlgn="b"/>
                      <a:r>
                        <a:rPr lang="es-CO" sz="1100" b="0" i="0" u="none" strike="noStrike">
                          <a:solidFill>
                            <a:srgbClr val="000000"/>
                          </a:solidFill>
                          <a:effectLst/>
                          <a:latin typeface="Calibri" panose="020F0502020204030204" pitchFamily="34" charset="0"/>
                        </a:rPr>
                        <a:t>Aranjuez</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1439720"/>
                  </a:ext>
                </a:extLst>
              </a:tr>
              <a:tr h="190500">
                <a:tc>
                  <a:txBody>
                    <a:bodyPr/>
                    <a:lstStyle/>
                    <a:p>
                      <a:pPr algn="l" fontAlgn="b"/>
                      <a:r>
                        <a:rPr lang="es-CO" sz="1100" b="0" i="0" u="none" strike="noStrike">
                          <a:solidFill>
                            <a:srgbClr val="000000"/>
                          </a:solidFill>
                          <a:effectLst/>
                          <a:latin typeface="Calibri" panose="020F0502020204030204" pitchFamily="34" charset="0"/>
                        </a:rPr>
                        <a:t>Castilla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8208582"/>
                  </a:ext>
                </a:extLst>
              </a:tr>
              <a:tr h="190500">
                <a:tc>
                  <a:txBody>
                    <a:bodyPr/>
                    <a:lstStyle/>
                    <a:p>
                      <a:pPr algn="l" fontAlgn="b"/>
                      <a:r>
                        <a:rPr lang="es-CO" sz="1100" b="0" i="0" u="none" strike="noStrike">
                          <a:solidFill>
                            <a:srgbClr val="000000"/>
                          </a:solidFill>
                          <a:effectLst/>
                          <a:latin typeface="Calibri" panose="020F0502020204030204" pitchFamily="34" charset="0"/>
                        </a:rPr>
                        <a:t>SIN DATO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5870290"/>
                  </a:ext>
                </a:extLst>
              </a:tr>
              <a:tr h="190500">
                <a:tc>
                  <a:txBody>
                    <a:bodyPr/>
                    <a:lstStyle/>
                    <a:p>
                      <a:pPr algn="l" fontAlgn="b"/>
                      <a:r>
                        <a:rPr lang="es-CO" sz="1100" b="0" i="0" u="none" strike="noStrike">
                          <a:solidFill>
                            <a:srgbClr val="000000"/>
                          </a:solidFill>
                          <a:effectLst/>
                          <a:latin typeface="Calibri" panose="020F0502020204030204" pitchFamily="34" charset="0"/>
                        </a:rPr>
                        <a:t>Robledo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8810614"/>
                  </a:ext>
                </a:extLst>
              </a:tr>
              <a:tr h="190500">
                <a:tc>
                  <a:txBody>
                    <a:bodyPr/>
                    <a:lstStyle/>
                    <a:p>
                      <a:pPr algn="l" fontAlgn="b"/>
                      <a:r>
                        <a:rPr lang="es-CO" sz="1100" b="0" i="0" u="none" strike="noStrike">
                          <a:solidFill>
                            <a:srgbClr val="000000"/>
                          </a:solidFill>
                          <a:effectLst/>
                          <a:latin typeface="Calibri" panose="020F0502020204030204" pitchFamily="34" charset="0"/>
                        </a:rPr>
                        <a:t>Buenos Aires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6444966"/>
                  </a:ext>
                </a:extLst>
              </a:tr>
              <a:tr h="190500">
                <a:tc>
                  <a:txBody>
                    <a:bodyPr/>
                    <a:lstStyle/>
                    <a:p>
                      <a:pPr algn="l" fontAlgn="b"/>
                      <a:r>
                        <a:rPr lang="es-CO" sz="1100" b="0" i="0" u="none" strike="noStrike">
                          <a:solidFill>
                            <a:srgbClr val="000000"/>
                          </a:solidFill>
                          <a:effectLst/>
                          <a:latin typeface="Calibri" panose="020F0502020204030204" pitchFamily="34" charset="0"/>
                        </a:rPr>
                        <a:t>San Javier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0816004"/>
                  </a:ext>
                </a:extLst>
              </a:tr>
              <a:tr h="190500">
                <a:tc>
                  <a:txBody>
                    <a:bodyPr/>
                    <a:lstStyle/>
                    <a:p>
                      <a:pPr algn="l" fontAlgn="b"/>
                      <a:r>
                        <a:rPr lang="es-CO" sz="1100" b="0" i="0" u="none" strike="noStrike">
                          <a:solidFill>
                            <a:srgbClr val="000000"/>
                          </a:solidFill>
                          <a:effectLst/>
                          <a:latin typeface="Calibri" panose="020F0502020204030204" pitchFamily="34" charset="0"/>
                        </a:rPr>
                        <a:t>Guayabal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0,74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2720061"/>
                  </a:ext>
                </a:extLst>
              </a:tr>
              <a:tr h="190500">
                <a:tc>
                  <a:txBody>
                    <a:bodyPr/>
                    <a:lstStyle/>
                    <a:p>
                      <a:pPr algn="l" fontAlgn="b"/>
                      <a:r>
                        <a:rPr lang="es-CO" sz="1100" b="0" i="0" u="none" strike="noStrike">
                          <a:solidFill>
                            <a:srgbClr val="000000"/>
                          </a:solidFill>
                          <a:effectLst/>
                          <a:latin typeface="Calibri" panose="020F0502020204030204" pitchFamily="34" charset="0"/>
                        </a:rPr>
                        <a:t>Corregimiento de San Cristóbal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0,56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6842568"/>
                  </a:ext>
                </a:extLst>
              </a:tr>
              <a:tr h="190500">
                <a:tc>
                  <a:txBody>
                    <a:bodyPr/>
                    <a:lstStyle/>
                    <a:p>
                      <a:pPr algn="l" fontAlgn="b"/>
                      <a:r>
                        <a:rPr lang="es-CO" sz="1100" b="0" i="0" u="none" strike="noStrike">
                          <a:solidFill>
                            <a:srgbClr val="000000"/>
                          </a:solidFill>
                          <a:effectLst/>
                          <a:latin typeface="Calibri" panose="020F0502020204030204" pitchFamily="34" charset="0"/>
                        </a:rPr>
                        <a:t>Doce de Octubre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0,42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6293267"/>
                  </a:ext>
                </a:extLst>
              </a:tr>
              <a:tr h="190500">
                <a:tc>
                  <a:txBody>
                    <a:bodyPr/>
                    <a:lstStyle/>
                    <a:p>
                      <a:pPr algn="l" fontAlgn="b"/>
                      <a:r>
                        <a:rPr lang="es-CO" sz="1100" b="0" i="0" u="none" strike="noStrike">
                          <a:solidFill>
                            <a:srgbClr val="000000"/>
                          </a:solidFill>
                          <a:effectLst/>
                          <a:latin typeface="Calibri" panose="020F0502020204030204" pitchFamily="34" charset="0"/>
                        </a:rPr>
                        <a:t>Santa Cruz</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0,37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6569920"/>
                  </a:ext>
                </a:extLst>
              </a:tr>
              <a:tr h="190500">
                <a:tc>
                  <a:txBody>
                    <a:bodyPr/>
                    <a:lstStyle/>
                    <a:p>
                      <a:pPr algn="l" fontAlgn="b"/>
                      <a:r>
                        <a:rPr lang="es-CO" sz="1100" b="0" i="0" u="none" strike="noStrike">
                          <a:solidFill>
                            <a:srgbClr val="000000"/>
                          </a:solidFill>
                          <a:effectLst/>
                          <a:latin typeface="Calibri" panose="020F0502020204030204" pitchFamily="34" charset="0"/>
                        </a:rPr>
                        <a:t>Manrique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208956"/>
                  </a:ext>
                </a:extLst>
              </a:tr>
              <a:tr h="190500">
                <a:tc>
                  <a:txBody>
                    <a:bodyPr/>
                    <a:lstStyle/>
                    <a:p>
                      <a:pPr algn="l" fontAlgn="b"/>
                      <a:r>
                        <a:rPr lang="es-CO" sz="1100" b="0" i="0" u="none" strike="noStrike">
                          <a:solidFill>
                            <a:srgbClr val="000000"/>
                          </a:solidFill>
                          <a:effectLst/>
                          <a:latin typeface="Calibri" panose="020F0502020204030204" pitchFamily="34" charset="0"/>
                        </a:rPr>
                        <a:t>Villa Hermosa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5691394"/>
                  </a:ext>
                </a:extLst>
              </a:tr>
              <a:tr h="190500">
                <a:tc>
                  <a:txBody>
                    <a:bodyPr/>
                    <a:lstStyle/>
                    <a:p>
                      <a:pPr algn="l" fontAlgn="b"/>
                      <a:r>
                        <a:rPr lang="es-CO" sz="1100" b="0" i="0" u="none" strike="noStrike">
                          <a:solidFill>
                            <a:srgbClr val="000000"/>
                          </a:solidFill>
                          <a:effectLst/>
                          <a:latin typeface="Calibri" panose="020F0502020204030204" pitchFamily="34" charset="0"/>
                        </a:rPr>
                        <a:t>Corregimiento de Altavista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0,09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5065444"/>
                  </a:ext>
                </a:extLst>
              </a:tr>
              <a:tr h="190500">
                <a:tc>
                  <a:txBody>
                    <a:bodyPr/>
                    <a:lstStyle/>
                    <a:p>
                      <a:pPr algn="l" fontAlgn="b"/>
                      <a:r>
                        <a:rPr lang="es-CO" sz="1100" b="0" i="0" u="none" strike="noStrike">
                          <a:solidFill>
                            <a:srgbClr val="000000"/>
                          </a:solidFill>
                          <a:effectLst/>
                          <a:latin typeface="Calibri" panose="020F0502020204030204" pitchFamily="34" charset="0"/>
                        </a:rPr>
                        <a:t>Total general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2157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dirty="0">
                          <a:solidFill>
                            <a:srgbClr val="000000"/>
                          </a:solidFill>
                          <a:effectLst/>
                          <a:latin typeface="Calibri" panose="020F0502020204030204" pitchFamily="34" charset="0"/>
                        </a:rPr>
                        <a:t>100,00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1886854"/>
                  </a:ext>
                </a:extLst>
              </a:tr>
            </a:tbl>
          </a:graphicData>
        </a:graphic>
      </p:graphicFrame>
    </p:spTree>
    <p:extLst>
      <p:ext uri="{BB962C8B-B14F-4D97-AF65-F5344CB8AC3E}">
        <p14:creationId xmlns:p14="http://schemas.microsoft.com/office/powerpoint/2010/main" val="1230111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5379" y="-45292"/>
            <a:ext cx="12217379" cy="6903292"/>
          </a:xfrm>
        </p:spPr>
      </p:pic>
      <p:sp>
        <p:nvSpPr>
          <p:cNvPr id="2" name="Título 1"/>
          <p:cNvSpPr>
            <a:spLocks noGrp="1"/>
          </p:cNvSpPr>
          <p:nvPr>
            <p:ph type="title"/>
          </p:nvPr>
        </p:nvSpPr>
        <p:spPr/>
        <p:txBody>
          <a:bodyPr>
            <a:normAutofit/>
          </a:bodyPr>
          <a:lstStyle/>
          <a:p>
            <a:pPr algn="ctr"/>
            <a:r>
              <a:rPr lang="es-CO" sz="2400" dirty="0"/>
              <a:t>SERVICIOS HABILITADOS PROFESIONAL INDEPENDIENTE</a:t>
            </a:r>
          </a:p>
        </p:txBody>
      </p:sp>
      <p:graphicFrame>
        <p:nvGraphicFramePr>
          <p:cNvPr id="5" name="Tabla 4">
            <a:extLst>
              <a:ext uri="{FF2B5EF4-FFF2-40B4-BE49-F238E27FC236}">
                <a16:creationId xmlns:a16="http://schemas.microsoft.com/office/drawing/2014/main" id="{9A8FD96E-54B7-4AD3-A288-D536D821723A}"/>
              </a:ext>
            </a:extLst>
          </p:cNvPr>
          <p:cNvGraphicFramePr>
            <a:graphicFrameLocks noGrp="1"/>
          </p:cNvGraphicFramePr>
          <p:nvPr>
            <p:extLst>
              <p:ext uri="{D42A27DB-BD31-4B8C-83A1-F6EECF244321}">
                <p14:modId xmlns:p14="http://schemas.microsoft.com/office/powerpoint/2010/main" val="1675849171"/>
              </p:ext>
            </p:extLst>
          </p:nvPr>
        </p:nvGraphicFramePr>
        <p:xfrm>
          <a:off x="2725445" y="2101106"/>
          <a:ext cx="6310605" cy="3096493"/>
        </p:xfrm>
        <a:graphic>
          <a:graphicData uri="http://schemas.openxmlformats.org/drawingml/2006/table">
            <a:tbl>
              <a:tblPr/>
              <a:tblGrid>
                <a:gridCol w="2208030">
                  <a:extLst>
                    <a:ext uri="{9D8B030D-6E8A-4147-A177-3AD203B41FA5}">
                      <a16:colId xmlns:a16="http://schemas.microsoft.com/office/drawing/2014/main" val="42458178"/>
                    </a:ext>
                  </a:extLst>
                </a:gridCol>
                <a:gridCol w="817789">
                  <a:extLst>
                    <a:ext uri="{9D8B030D-6E8A-4147-A177-3AD203B41FA5}">
                      <a16:colId xmlns:a16="http://schemas.microsoft.com/office/drawing/2014/main" val="289717900"/>
                    </a:ext>
                  </a:extLst>
                </a:gridCol>
                <a:gridCol w="817789">
                  <a:extLst>
                    <a:ext uri="{9D8B030D-6E8A-4147-A177-3AD203B41FA5}">
                      <a16:colId xmlns:a16="http://schemas.microsoft.com/office/drawing/2014/main" val="3973840929"/>
                    </a:ext>
                  </a:extLst>
                </a:gridCol>
                <a:gridCol w="817789">
                  <a:extLst>
                    <a:ext uri="{9D8B030D-6E8A-4147-A177-3AD203B41FA5}">
                      <a16:colId xmlns:a16="http://schemas.microsoft.com/office/drawing/2014/main" val="3942982580"/>
                    </a:ext>
                  </a:extLst>
                </a:gridCol>
                <a:gridCol w="817789">
                  <a:extLst>
                    <a:ext uri="{9D8B030D-6E8A-4147-A177-3AD203B41FA5}">
                      <a16:colId xmlns:a16="http://schemas.microsoft.com/office/drawing/2014/main" val="1953217925"/>
                    </a:ext>
                  </a:extLst>
                </a:gridCol>
                <a:gridCol w="831419">
                  <a:extLst>
                    <a:ext uri="{9D8B030D-6E8A-4147-A177-3AD203B41FA5}">
                      <a16:colId xmlns:a16="http://schemas.microsoft.com/office/drawing/2014/main" val="4242027772"/>
                    </a:ext>
                  </a:extLst>
                </a:gridCol>
              </a:tblGrid>
              <a:tr h="579722">
                <a:tc>
                  <a:txBody>
                    <a:bodyPr/>
                    <a:lstStyle/>
                    <a:p>
                      <a:pPr algn="l" fontAlgn="b"/>
                      <a:r>
                        <a:rPr lang="es-CO" sz="1400" b="0" i="0" u="none" strike="noStrike" dirty="0">
                          <a:solidFill>
                            <a:srgbClr val="000000"/>
                          </a:solidFill>
                          <a:effectLst/>
                          <a:latin typeface="Calibri" panose="020F0502020204030204" pitchFamily="34" charset="0"/>
                        </a:rPr>
                        <a:t>Servicio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dirty="0">
                          <a:solidFill>
                            <a:srgbClr val="000000"/>
                          </a:solidFill>
                          <a:effectLst/>
                          <a:latin typeface="Calibri" panose="020F0502020204030204" pitchFamily="34" charset="0"/>
                        </a:rPr>
                        <a:t>jun-18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jul-20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400" b="0" i="0" u="none" strike="noStrike">
                          <a:solidFill>
                            <a:srgbClr val="000000"/>
                          </a:solidFill>
                          <a:effectLst/>
                          <a:latin typeface="Calibri" panose="020F0502020204030204" pitchFamily="34" charset="0"/>
                        </a:rPr>
                        <a:t>Crecimiento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jul-21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400" b="0" i="0" u="none" strike="noStrike">
                          <a:solidFill>
                            <a:srgbClr val="000000"/>
                          </a:solidFill>
                          <a:effectLst/>
                          <a:latin typeface="Calibri" panose="020F0502020204030204" pitchFamily="34" charset="0"/>
                        </a:rPr>
                        <a:t>Crecimiento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8606429"/>
                  </a:ext>
                </a:extLst>
              </a:tr>
              <a:tr h="297218">
                <a:tc>
                  <a:txBody>
                    <a:bodyPr/>
                    <a:lstStyle/>
                    <a:p>
                      <a:pPr algn="l" fontAlgn="b"/>
                      <a:r>
                        <a:rPr lang="es-CO" sz="1400" b="0" i="0" u="none" strike="noStrike" dirty="0">
                          <a:solidFill>
                            <a:srgbClr val="000000"/>
                          </a:solidFill>
                          <a:effectLst/>
                          <a:latin typeface="Calibri" panose="020F0502020204030204" pitchFamily="34" charset="0"/>
                        </a:rPr>
                        <a:t>311 -ENDODONCIA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106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dirty="0">
                          <a:solidFill>
                            <a:srgbClr val="000000"/>
                          </a:solidFill>
                          <a:effectLst/>
                          <a:latin typeface="Calibri" panose="020F0502020204030204" pitchFamily="34" charset="0"/>
                        </a:rPr>
                        <a:t>152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dirty="0">
                          <a:solidFill>
                            <a:srgbClr val="000000"/>
                          </a:solidFill>
                          <a:effectLst/>
                          <a:latin typeface="Calibri" panose="020F0502020204030204" pitchFamily="34" charset="0"/>
                        </a:rPr>
                        <a:t>30,3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dirty="0">
                          <a:solidFill>
                            <a:srgbClr val="000000"/>
                          </a:solidFill>
                          <a:effectLst/>
                          <a:latin typeface="Calibri" panose="020F0502020204030204" pitchFamily="34" charset="0"/>
                        </a:rPr>
                        <a:t>183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20,4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7654886"/>
                  </a:ext>
                </a:extLst>
              </a:tr>
              <a:tr h="297218">
                <a:tc>
                  <a:txBody>
                    <a:bodyPr/>
                    <a:lstStyle/>
                    <a:p>
                      <a:pPr algn="l" fontAlgn="b"/>
                      <a:r>
                        <a:rPr lang="es-CO" sz="1400" b="0" i="0" u="none" strike="noStrike" dirty="0">
                          <a:solidFill>
                            <a:srgbClr val="000000"/>
                          </a:solidFill>
                          <a:effectLst/>
                          <a:latin typeface="Calibri" panose="020F0502020204030204" pitchFamily="34" charset="0"/>
                        </a:rPr>
                        <a:t>334 -ODONTOLOGÍA GENERAL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dirty="0">
                          <a:solidFill>
                            <a:srgbClr val="000000"/>
                          </a:solidFill>
                          <a:effectLst/>
                          <a:latin typeface="Calibri" panose="020F0502020204030204" pitchFamily="34" charset="0"/>
                        </a:rPr>
                        <a:t>1512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1829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17,3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dirty="0">
                          <a:solidFill>
                            <a:srgbClr val="000000"/>
                          </a:solidFill>
                          <a:effectLst/>
                          <a:latin typeface="Calibri" panose="020F0502020204030204" pitchFamily="34" charset="0"/>
                        </a:rPr>
                        <a:t>2039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dirty="0">
                          <a:solidFill>
                            <a:srgbClr val="000000"/>
                          </a:solidFill>
                          <a:effectLst/>
                          <a:latin typeface="Calibri" panose="020F0502020204030204" pitchFamily="34" charset="0"/>
                        </a:rPr>
                        <a:t>11,5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3281662"/>
                  </a:ext>
                </a:extLst>
              </a:tr>
              <a:tr h="297218">
                <a:tc>
                  <a:txBody>
                    <a:bodyPr/>
                    <a:lstStyle/>
                    <a:p>
                      <a:pPr algn="l" fontAlgn="b"/>
                      <a:r>
                        <a:rPr lang="es-CO" sz="1400" b="0" i="0" u="none" strike="noStrike">
                          <a:solidFill>
                            <a:srgbClr val="000000"/>
                          </a:solidFill>
                          <a:effectLst/>
                          <a:latin typeface="Calibri" panose="020F0502020204030204" pitchFamily="34" charset="0"/>
                        </a:rPr>
                        <a:t>338 -ORTODONCIA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543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dirty="0">
                          <a:solidFill>
                            <a:srgbClr val="000000"/>
                          </a:solidFill>
                          <a:effectLst/>
                          <a:latin typeface="Calibri" panose="020F0502020204030204" pitchFamily="34" charset="0"/>
                        </a:rPr>
                        <a:t>675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19,6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702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dirty="0">
                          <a:solidFill>
                            <a:srgbClr val="000000"/>
                          </a:solidFill>
                          <a:effectLst/>
                          <a:latin typeface="Calibri" panose="020F0502020204030204" pitchFamily="34" charset="0"/>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6457726"/>
                  </a:ext>
                </a:extLst>
              </a:tr>
              <a:tr h="297218">
                <a:tc>
                  <a:txBody>
                    <a:bodyPr/>
                    <a:lstStyle/>
                    <a:p>
                      <a:pPr algn="l" fontAlgn="b"/>
                      <a:r>
                        <a:rPr lang="es-CO" sz="1400" b="0" i="0" u="none" strike="noStrike">
                          <a:solidFill>
                            <a:srgbClr val="000000"/>
                          </a:solidFill>
                          <a:effectLst/>
                          <a:latin typeface="Calibri" panose="020F0502020204030204" pitchFamily="34" charset="0"/>
                        </a:rPr>
                        <a:t>343 -PERIODONCIA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171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dirty="0">
                          <a:solidFill>
                            <a:srgbClr val="000000"/>
                          </a:solidFill>
                          <a:effectLst/>
                          <a:latin typeface="Calibri" panose="020F0502020204030204" pitchFamily="34" charset="0"/>
                        </a:rPr>
                        <a:t>195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dirty="0">
                          <a:solidFill>
                            <a:srgbClr val="000000"/>
                          </a:solidFill>
                          <a:effectLst/>
                          <a:latin typeface="Calibri" panose="020F0502020204030204" pitchFamily="34" charset="0"/>
                        </a:rPr>
                        <a:t>12,3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217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dirty="0">
                          <a:solidFill>
                            <a:srgbClr val="000000"/>
                          </a:solidFill>
                          <a:effectLst/>
                          <a:latin typeface="Calibri" panose="020F0502020204030204" pitchFamily="34" charset="0"/>
                        </a:rPr>
                        <a:t>11,3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1987995"/>
                  </a:ext>
                </a:extLst>
              </a:tr>
              <a:tr h="297218">
                <a:tc>
                  <a:txBody>
                    <a:bodyPr/>
                    <a:lstStyle/>
                    <a:p>
                      <a:pPr algn="l" fontAlgn="b"/>
                      <a:r>
                        <a:rPr lang="es-CO" sz="1400" b="0" i="0" u="none" strike="noStrike">
                          <a:solidFill>
                            <a:srgbClr val="000000"/>
                          </a:solidFill>
                          <a:effectLst/>
                          <a:latin typeface="Calibri" panose="020F0502020204030204" pitchFamily="34" charset="0"/>
                        </a:rPr>
                        <a:t>347 -REHABILITACIÓN ORAL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154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155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dirty="0">
                          <a:solidFill>
                            <a:srgbClr val="000000"/>
                          </a:solidFill>
                          <a:effectLst/>
                          <a:latin typeface="Calibri" panose="020F0502020204030204" pitchFamily="34" charset="0"/>
                        </a:rPr>
                        <a:t>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dirty="0">
                          <a:solidFill>
                            <a:srgbClr val="000000"/>
                          </a:solidFill>
                          <a:effectLst/>
                          <a:latin typeface="Calibri" panose="020F0502020204030204" pitchFamily="34" charset="0"/>
                        </a:rPr>
                        <a:t>164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2350395"/>
                  </a:ext>
                </a:extLst>
              </a:tr>
              <a:tr h="297218">
                <a:tc>
                  <a:txBody>
                    <a:bodyPr/>
                    <a:lstStyle/>
                    <a:p>
                      <a:pPr algn="l" fontAlgn="b"/>
                      <a:r>
                        <a:rPr lang="es-CO" sz="1400" b="0" i="0" u="none" strike="noStrike">
                          <a:solidFill>
                            <a:srgbClr val="000000"/>
                          </a:solidFill>
                          <a:effectLst/>
                          <a:latin typeface="Calibri" panose="020F0502020204030204" pitchFamily="34" charset="0"/>
                        </a:rPr>
                        <a:t>396 -ODONTOPEDIATRÍA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126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137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dirty="0">
                          <a:solidFill>
                            <a:srgbClr val="000000"/>
                          </a:solidFill>
                          <a:effectLst/>
                          <a:latin typeface="Calibri" panose="020F0502020204030204" pitchFamily="34" charset="0"/>
                        </a:rPr>
                        <a:t>154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dirty="0">
                          <a:solidFill>
                            <a:srgbClr val="000000"/>
                          </a:solidFill>
                          <a:effectLst/>
                          <a:latin typeface="Calibri" panose="020F0502020204030204" pitchFamily="34" charset="0"/>
                        </a:rPr>
                        <a:t>12,4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1701128"/>
                  </a:ext>
                </a:extLst>
              </a:tr>
              <a:tr h="297218">
                <a:tc>
                  <a:txBody>
                    <a:bodyPr/>
                    <a:lstStyle/>
                    <a:p>
                      <a:pPr algn="l" fontAlgn="b"/>
                      <a:r>
                        <a:rPr lang="es-CO" sz="1400" b="0" i="0" u="none" strike="noStrike">
                          <a:solidFill>
                            <a:srgbClr val="000000"/>
                          </a:solidFill>
                          <a:effectLst/>
                          <a:latin typeface="Calibri" panose="020F0502020204030204" pitchFamily="34" charset="0"/>
                        </a:rPr>
                        <a:t>411 -CIRUGÍA MAXILOFACIAL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15,2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dirty="0">
                          <a:solidFill>
                            <a:srgbClr val="000000"/>
                          </a:solidFill>
                          <a:effectLst/>
                          <a:latin typeface="Calibri" panose="020F0502020204030204" pitchFamily="34" charset="0"/>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6354635"/>
                  </a:ext>
                </a:extLst>
              </a:tr>
              <a:tr h="297218">
                <a:tc>
                  <a:txBody>
                    <a:bodyPr/>
                    <a:lstStyle/>
                    <a:p>
                      <a:pPr algn="l" fontAlgn="b"/>
                      <a:r>
                        <a:rPr lang="es-CO" sz="1400" b="0" i="0" u="none" strike="noStrike">
                          <a:solidFill>
                            <a:srgbClr val="000000"/>
                          </a:solidFill>
                          <a:effectLst/>
                          <a:latin typeface="Calibri" panose="020F0502020204030204" pitchFamily="34" charset="0"/>
                        </a:rPr>
                        <a:t>Total general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2668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3209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16,9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3525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dirty="0">
                          <a:solidFill>
                            <a:srgbClr val="000000"/>
                          </a:solidFill>
                          <a:effectLst/>
                          <a:latin typeface="Calibri" panose="020F0502020204030204" pitchFamily="34" charset="0"/>
                        </a:rPr>
                        <a:t>16,9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6874163"/>
                  </a:ext>
                </a:extLst>
              </a:tr>
            </a:tbl>
          </a:graphicData>
        </a:graphic>
      </p:graphicFrame>
    </p:spTree>
    <p:extLst>
      <p:ext uri="{BB962C8B-B14F-4D97-AF65-F5344CB8AC3E}">
        <p14:creationId xmlns:p14="http://schemas.microsoft.com/office/powerpoint/2010/main" val="568871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5379" y="-45292"/>
            <a:ext cx="12217379" cy="6903292"/>
          </a:xfrm>
        </p:spPr>
      </p:pic>
      <p:sp>
        <p:nvSpPr>
          <p:cNvPr id="2" name="Título 1"/>
          <p:cNvSpPr>
            <a:spLocks noGrp="1"/>
          </p:cNvSpPr>
          <p:nvPr>
            <p:ph type="title"/>
          </p:nvPr>
        </p:nvSpPr>
        <p:spPr/>
        <p:txBody>
          <a:bodyPr>
            <a:normAutofit/>
          </a:bodyPr>
          <a:lstStyle/>
          <a:p>
            <a:pPr algn="ctr"/>
            <a:r>
              <a:rPr lang="es-CO" sz="2400" dirty="0"/>
              <a:t>SERVICIOS HABILITADOS PROFESIONAL INDEPENDIENTE</a:t>
            </a:r>
          </a:p>
        </p:txBody>
      </p:sp>
      <p:graphicFrame>
        <p:nvGraphicFramePr>
          <p:cNvPr id="3" name="Tabla 2">
            <a:extLst>
              <a:ext uri="{FF2B5EF4-FFF2-40B4-BE49-F238E27FC236}">
                <a16:creationId xmlns:a16="http://schemas.microsoft.com/office/drawing/2014/main" id="{C421CBA3-6416-46A0-8B04-232A5406A849}"/>
              </a:ext>
            </a:extLst>
          </p:cNvPr>
          <p:cNvGraphicFramePr>
            <a:graphicFrameLocks noGrp="1"/>
          </p:cNvGraphicFramePr>
          <p:nvPr>
            <p:extLst>
              <p:ext uri="{D42A27DB-BD31-4B8C-83A1-F6EECF244321}">
                <p14:modId xmlns:p14="http://schemas.microsoft.com/office/powerpoint/2010/main" val="3265929620"/>
              </p:ext>
            </p:extLst>
          </p:nvPr>
        </p:nvGraphicFramePr>
        <p:xfrm>
          <a:off x="4492100" y="1690688"/>
          <a:ext cx="3240350" cy="3856674"/>
        </p:xfrm>
        <a:graphic>
          <a:graphicData uri="http://schemas.openxmlformats.org/drawingml/2006/table">
            <a:tbl>
              <a:tblPr/>
              <a:tblGrid>
                <a:gridCol w="1620175">
                  <a:extLst>
                    <a:ext uri="{9D8B030D-6E8A-4147-A177-3AD203B41FA5}">
                      <a16:colId xmlns:a16="http://schemas.microsoft.com/office/drawing/2014/main" val="2056696289"/>
                    </a:ext>
                  </a:extLst>
                </a:gridCol>
                <a:gridCol w="1620175">
                  <a:extLst>
                    <a:ext uri="{9D8B030D-6E8A-4147-A177-3AD203B41FA5}">
                      <a16:colId xmlns:a16="http://schemas.microsoft.com/office/drawing/2014/main" val="1513694604"/>
                    </a:ext>
                  </a:extLst>
                </a:gridCol>
              </a:tblGrid>
              <a:tr h="452328">
                <a:tc>
                  <a:txBody>
                    <a:bodyPr/>
                    <a:lstStyle/>
                    <a:p>
                      <a:pPr algn="ctr" fontAlgn="b"/>
                      <a:r>
                        <a:rPr lang="es-CO" sz="2000" b="0" i="0" u="none" strike="noStrike" dirty="0">
                          <a:solidFill>
                            <a:srgbClr val="000000"/>
                          </a:solidFill>
                          <a:effectLst/>
                          <a:latin typeface="Calibri" panose="020F0502020204030204" pitchFamily="34" charset="0"/>
                        </a:rPr>
                        <a:t>Numero Servicios habilitados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2000" b="0" i="0" u="none" strike="noStrike" dirty="0">
                          <a:solidFill>
                            <a:srgbClr val="000000"/>
                          </a:solidFill>
                          <a:effectLst/>
                          <a:latin typeface="Calibri" panose="020F0502020204030204" pitchFamily="34" charset="0"/>
                        </a:rPr>
                        <a:t>Profesionales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5733233"/>
                  </a:ext>
                </a:extLst>
              </a:tr>
              <a:tr h="325861">
                <a:tc>
                  <a:txBody>
                    <a:bodyPr/>
                    <a:lstStyle/>
                    <a:p>
                      <a:pPr algn="ctr" fontAlgn="b"/>
                      <a:r>
                        <a:rPr lang="es-CO" sz="20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2000" b="0" i="0" u="none" strike="noStrike" dirty="0">
                          <a:solidFill>
                            <a:srgbClr val="000000"/>
                          </a:solidFill>
                          <a:effectLst/>
                          <a:latin typeface="Calibri" panose="020F0502020204030204" pitchFamily="34" charset="0"/>
                        </a:rPr>
                        <a:t>1883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6019957"/>
                  </a:ext>
                </a:extLst>
              </a:tr>
              <a:tr h="325861">
                <a:tc>
                  <a:txBody>
                    <a:bodyPr/>
                    <a:lstStyle/>
                    <a:p>
                      <a:pPr algn="ctr" fontAlgn="b"/>
                      <a:r>
                        <a:rPr lang="es-CO" sz="20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2000" b="0" i="0" u="none" strike="noStrike" dirty="0">
                          <a:solidFill>
                            <a:srgbClr val="000000"/>
                          </a:solidFill>
                          <a:effectLst/>
                          <a:latin typeface="Calibri" panose="020F0502020204030204" pitchFamily="34" charset="0"/>
                        </a:rPr>
                        <a:t>420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3516123"/>
                  </a:ext>
                </a:extLst>
              </a:tr>
              <a:tr h="325861">
                <a:tc>
                  <a:txBody>
                    <a:bodyPr/>
                    <a:lstStyle/>
                    <a:p>
                      <a:pPr algn="ctr" fontAlgn="b"/>
                      <a:r>
                        <a:rPr lang="es-CO" sz="20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2000" b="0" i="0" u="none" strike="noStrike" dirty="0">
                          <a:solidFill>
                            <a:srgbClr val="000000"/>
                          </a:solidFill>
                          <a:effectLst/>
                          <a:latin typeface="Calibri" panose="020F0502020204030204" pitchFamily="34" charset="0"/>
                        </a:rPr>
                        <a:t>113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6906218"/>
                  </a:ext>
                </a:extLst>
              </a:tr>
              <a:tr h="325861">
                <a:tc>
                  <a:txBody>
                    <a:bodyPr/>
                    <a:lstStyle/>
                    <a:p>
                      <a:pPr algn="ctr" fontAlgn="b"/>
                      <a:r>
                        <a:rPr lang="es-CO" sz="20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2000" b="0" i="0" u="none" strike="noStrike" dirty="0">
                          <a:solidFill>
                            <a:srgbClr val="000000"/>
                          </a:solidFill>
                          <a:effectLst/>
                          <a:latin typeface="Calibri" panose="020F0502020204030204" pitchFamily="34" charset="0"/>
                        </a:rPr>
                        <a:t>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7236021"/>
                  </a:ext>
                </a:extLst>
              </a:tr>
              <a:tr h="325861">
                <a:tc>
                  <a:txBody>
                    <a:bodyPr/>
                    <a:lstStyle/>
                    <a:p>
                      <a:pPr algn="ctr" fontAlgn="b"/>
                      <a:r>
                        <a:rPr lang="es-CO" sz="20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2000" b="0" i="0" u="none" strike="noStrike" dirty="0">
                          <a:solidFill>
                            <a:srgbClr val="000000"/>
                          </a:solidFill>
                          <a:effectLst/>
                          <a:latin typeface="Calibri" panose="020F0502020204030204" pitchFamily="34" charset="0"/>
                        </a:rPr>
                        <a:t>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0267038"/>
                  </a:ext>
                </a:extLst>
              </a:tr>
              <a:tr h="325861">
                <a:tc>
                  <a:txBody>
                    <a:bodyPr/>
                    <a:lstStyle/>
                    <a:p>
                      <a:pPr algn="ctr" fontAlgn="b"/>
                      <a:r>
                        <a:rPr lang="es-CO" sz="20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2000" b="0" i="0" u="none" strike="noStrike" dirty="0">
                          <a:solidFill>
                            <a:srgbClr val="000000"/>
                          </a:solidFill>
                          <a:effectLst/>
                          <a:latin typeface="Calibri" panose="020F0502020204030204" pitchFamily="34" charset="0"/>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4019151"/>
                  </a:ext>
                </a:extLst>
              </a:tr>
              <a:tr h="325861">
                <a:tc>
                  <a:txBody>
                    <a:bodyPr/>
                    <a:lstStyle/>
                    <a:p>
                      <a:pPr algn="ctr" fontAlgn="b"/>
                      <a:r>
                        <a:rPr lang="es-CO" sz="2000" b="0" i="0" u="none" strike="noStrike">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20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0710857"/>
                  </a:ext>
                </a:extLst>
              </a:tr>
              <a:tr h="325861">
                <a:tc>
                  <a:txBody>
                    <a:bodyPr/>
                    <a:lstStyle/>
                    <a:p>
                      <a:pPr algn="ctr" fontAlgn="b"/>
                      <a:r>
                        <a:rPr lang="es-CO" sz="2000" b="0" i="0" u="none" strike="noStrike">
                          <a:solidFill>
                            <a:srgbClr val="000000"/>
                          </a:solidFill>
                          <a:effectLst/>
                          <a:latin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20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0531293"/>
                  </a:ext>
                </a:extLst>
              </a:tr>
              <a:tr h="325861">
                <a:tc>
                  <a:txBody>
                    <a:bodyPr/>
                    <a:lstStyle/>
                    <a:p>
                      <a:pPr algn="ctr" fontAlgn="b"/>
                      <a:r>
                        <a:rPr lang="es-CO" sz="2000" b="0" i="0" u="none" strike="noStrike">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20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0974068"/>
                  </a:ext>
                </a:extLst>
              </a:tr>
            </a:tbl>
          </a:graphicData>
        </a:graphic>
      </p:graphicFrame>
    </p:spTree>
    <p:extLst>
      <p:ext uri="{BB962C8B-B14F-4D97-AF65-F5344CB8AC3E}">
        <p14:creationId xmlns:p14="http://schemas.microsoft.com/office/powerpoint/2010/main" val="799650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5379" y="-45292"/>
            <a:ext cx="12217379" cy="6903292"/>
          </a:xfrm>
        </p:spPr>
      </p:pic>
      <p:sp>
        <p:nvSpPr>
          <p:cNvPr id="2" name="Título 1"/>
          <p:cNvSpPr>
            <a:spLocks noGrp="1"/>
          </p:cNvSpPr>
          <p:nvPr>
            <p:ph type="title"/>
          </p:nvPr>
        </p:nvSpPr>
        <p:spPr/>
        <p:txBody>
          <a:bodyPr>
            <a:normAutofit/>
          </a:bodyPr>
          <a:lstStyle/>
          <a:p>
            <a:pPr algn="ctr"/>
            <a:r>
              <a:rPr lang="es-CO" sz="2400" dirty="0"/>
              <a:t>SERVICIOS HABILITADOS POR PROFESIONAL INDEPENDIENTE </a:t>
            </a:r>
            <a:br>
              <a:rPr lang="es-CO" sz="2400" dirty="0"/>
            </a:br>
            <a:r>
              <a:rPr lang="es-CO" sz="2400" dirty="0"/>
              <a:t>ODONTOLOGIA GENERAL</a:t>
            </a:r>
          </a:p>
        </p:txBody>
      </p:sp>
      <p:graphicFrame>
        <p:nvGraphicFramePr>
          <p:cNvPr id="3" name="Tabla 2">
            <a:extLst>
              <a:ext uri="{FF2B5EF4-FFF2-40B4-BE49-F238E27FC236}">
                <a16:creationId xmlns:a16="http://schemas.microsoft.com/office/drawing/2014/main" id="{C421CBA3-6416-46A0-8B04-232A5406A849}"/>
              </a:ext>
            </a:extLst>
          </p:cNvPr>
          <p:cNvGraphicFramePr>
            <a:graphicFrameLocks noGrp="1"/>
          </p:cNvGraphicFramePr>
          <p:nvPr>
            <p:extLst>
              <p:ext uri="{D42A27DB-BD31-4B8C-83A1-F6EECF244321}">
                <p14:modId xmlns:p14="http://schemas.microsoft.com/office/powerpoint/2010/main" val="1223374644"/>
              </p:ext>
            </p:extLst>
          </p:nvPr>
        </p:nvGraphicFramePr>
        <p:xfrm>
          <a:off x="4492100" y="1690688"/>
          <a:ext cx="3240350" cy="2227369"/>
        </p:xfrm>
        <a:graphic>
          <a:graphicData uri="http://schemas.openxmlformats.org/drawingml/2006/table">
            <a:tbl>
              <a:tblPr/>
              <a:tblGrid>
                <a:gridCol w="1620175">
                  <a:extLst>
                    <a:ext uri="{9D8B030D-6E8A-4147-A177-3AD203B41FA5}">
                      <a16:colId xmlns:a16="http://schemas.microsoft.com/office/drawing/2014/main" val="2056696289"/>
                    </a:ext>
                  </a:extLst>
                </a:gridCol>
                <a:gridCol w="1620175">
                  <a:extLst>
                    <a:ext uri="{9D8B030D-6E8A-4147-A177-3AD203B41FA5}">
                      <a16:colId xmlns:a16="http://schemas.microsoft.com/office/drawing/2014/main" val="1513694604"/>
                    </a:ext>
                  </a:extLst>
                </a:gridCol>
              </a:tblGrid>
              <a:tr h="452328">
                <a:tc>
                  <a:txBody>
                    <a:bodyPr/>
                    <a:lstStyle/>
                    <a:p>
                      <a:pPr algn="ctr" fontAlgn="b"/>
                      <a:r>
                        <a:rPr lang="es-CO" sz="2000" b="0" i="0" u="none" strike="noStrike" dirty="0">
                          <a:solidFill>
                            <a:srgbClr val="000000"/>
                          </a:solidFill>
                          <a:effectLst/>
                          <a:latin typeface="Calibri" panose="020F0502020204030204" pitchFamily="34" charset="0"/>
                        </a:rPr>
                        <a:t>Numero Servicios habilitados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2000" b="0" i="0" u="none" strike="noStrike" dirty="0">
                          <a:solidFill>
                            <a:srgbClr val="000000"/>
                          </a:solidFill>
                          <a:effectLst/>
                          <a:latin typeface="Calibri" panose="020F0502020204030204" pitchFamily="34" charset="0"/>
                        </a:rPr>
                        <a:t>Profesionales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5733233"/>
                  </a:ext>
                </a:extLst>
              </a:tr>
              <a:tr h="325861">
                <a:tc>
                  <a:txBody>
                    <a:bodyPr/>
                    <a:lstStyle/>
                    <a:p>
                      <a:pPr algn="ctr" fontAlgn="b"/>
                      <a:r>
                        <a:rPr lang="es-CO" sz="20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2000" b="0" i="0" u="none" strike="noStrike" dirty="0">
                          <a:solidFill>
                            <a:srgbClr val="000000"/>
                          </a:solidFill>
                          <a:effectLst/>
                          <a:latin typeface="Calibri" panose="020F0502020204030204" pitchFamily="34" charset="0"/>
                        </a:rPr>
                        <a:t>1664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6019957"/>
                  </a:ext>
                </a:extLst>
              </a:tr>
              <a:tr h="325861">
                <a:tc>
                  <a:txBody>
                    <a:bodyPr/>
                    <a:lstStyle/>
                    <a:p>
                      <a:pPr algn="ctr" fontAlgn="b"/>
                      <a:r>
                        <a:rPr lang="es-CO" sz="20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2000" b="0" i="0" u="none" strike="noStrike" dirty="0">
                          <a:solidFill>
                            <a:srgbClr val="000000"/>
                          </a:solidFill>
                          <a:effectLst/>
                          <a:latin typeface="Calibri" panose="020F0502020204030204" pitchFamily="34" charset="0"/>
                        </a:rPr>
                        <a:t>320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3516123"/>
                  </a:ext>
                </a:extLst>
              </a:tr>
              <a:tr h="325861">
                <a:tc>
                  <a:txBody>
                    <a:bodyPr/>
                    <a:lstStyle/>
                    <a:p>
                      <a:pPr algn="ctr" fontAlgn="b"/>
                      <a:r>
                        <a:rPr lang="es-CO" sz="20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2000" b="0" i="0" u="none" strike="noStrike" dirty="0">
                          <a:solidFill>
                            <a:srgbClr val="000000"/>
                          </a:solidFill>
                          <a:effectLst/>
                          <a:latin typeface="Calibri" panose="020F0502020204030204" pitchFamily="34" charset="0"/>
                        </a:rPr>
                        <a:t>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6906218"/>
                  </a:ext>
                </a:extLst>
              </a:tr>
              <a:tr h="325861">
                <a:tc>
                  <a:txBody>
                    <a:bodyPr/>
                    <a:lstStyle/>
                    <a:p>
                      <a:pPr algn="ctr" fontAlgn="b"/>
                      <a:r>
                        <a:rPr lang="es-CO" sz="20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2000" b="0" i="0" u="none" strike="noStrike" dirty="0">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7236021"/>
                  </a:ext>
                </a:extLst>
              </a:tr>
            </a:tbl>
          </a:graphicData>
        </a:graphic>
      </p:graphicFrame>
    </p:spTree>
    <p:extLst>
      <p:ext uri="{BB962C8B-B14F-4D97-AF65-F5344CB8AC3E}">
        <p14:creationId xmlns:p14="http://schemas.microsoft.com/office/powerpoint/2010/main" val="4213458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5379" y="-45292"/>
            <a:ext cx="12217379" cy="6903292"/>
          </a:xfrm>
        </p:spPr>
      </p:pic>
      <p:sp>
        <p:nvSpPr>
          <p:cNvPr id="2" name="Título 1"/>
          <p:cNvSpPr>
            <a:spLocks noGrp="1"/>
          </p:cNvSpPr>
          <p:nvPr>
            <p:ph type="title"/>
          </p:nvPr>
        </p:nvSpPr>
        <p:spPr/>
        <p:txBody>
          <a:bodyPr>
            <a:normAutofit/>
          </a:bodyPr>
          <a:lstStyle/>
          <a:p>
            <a:pPr algn="ctr"/>
            <a:r>
              <a:rPr lang="es-CO" sz="2400" dirty="0"/>
              <a:t>SERVICIOS HABILITADOS PROFESIONAL INDEPENDIENTE</a:t>
            </a:r>
            <a:br>
              <a:rPr lang="es-CO" sz="2400" dirty="0"/>
            </a:br>
            <a:r>
              <a:rPr lang="es-CO" sz="2400" dirty="0"/>
              <a:t>2020 - 2021</a:t>
            </a:r>
          </a:p>
        </p:txBody>
      </p:sp>
      <p:sp>
        <p:nvSpPr>
          <p:cNvPr id="3" name="Rectángulo 2">
            <a:extLst>
              <a:ext uri="{FF2B5EF4-FFF2-40B4-BE49-F238E27FC236}">
                <a16:creationId xmlns:a16="http://schemas.microsoft.com/office/drawing/2014/main" id="{1883F104-FA55-4188-A94F-00C9CB140170}"/>
              </a:ext>
            </a:extLst>
          </p:cNvPr>
          <p:cNvSpPr/>
          <p:nvPr/>
        </p:nvSpPr>
        <p:spPr>
          <a:xfrm>
            <a:off x="2189826" y="1841662"/>
            <a:ext cx="7812348" cy="2554545"/>
          </a:xfrm>
          <a:prstGeom prst="rect">
            <a:avLst/>
          </a:prstGeom>
        </p:spPr>
        <p:txBody>
          <a:bodyPr wrap="square">
            <a:spAutoFit/>
          </a:bodyPr>
          <a:lstStyle/>
          <a:p>
            <a:pPr marL="457200" indent="-457200">
              <a:buFont typeface="Arial" panose="020B0604020202020204" pitchFamily="34" charset="0"/>
              <a:buChar char="•"/>
            </a:pPr>
            <a:r>
              <a:rPr lang="es-ES" sz="3200" dirty="0"/>
              <a:t>De los 2511 profesionales.</a:t>
            </a:r>
            <a:endParaRPr lang="es-CO" sz="3200" dirty="0"/>
          </a:p>
          <a:p>
            <a:pPr marL="457200" indent="-457200">
              <a:buFont typeface="Arial" panose="020B0604020202020204" pitchFamily="34" charset="0"/>
              <a:buChar char="•"/>
            </a:pPr>
            <a:r>
              <a:rPr lang="es-CO" sz="3200" dirty="0"/>
              <a:t>2238 Están en 2020 también con servicios habilitados.</a:t>
            </a:r>
          </a:p>
          <a:p>
            <a:pPr marL="457200" indent="-457200">
              <a:buFont typeface="Arial" panose="020B0604020202020204" pitchFamily="34" charset="0"/>
              <a:buChar char="•"/>
            </a:pPr>
            <a:r>
              <a:rPr lang="es-ES" sz="3200" dirty="0"/>
              <a:t>2</a:t>
            </a:r>
            <a:r>
              <a:rPr lang="es-CO" sz="3200" dirty="0"/>
              <a:t>73 son nuevos.</a:t>
            </a:r>
          </a:p>
          <a:p>
            <a:pPr marL="457200" indent="-457200">
              <a:buFont typeface="Arial" panose="020B0604020202020204" pitchFamily="34" charset="0"/>
              <a:buChar char="•"/>
            </a:pPr>
            <a:r>
              <a:rPr lang="es-ES" sz="3200" dirty="0"/>
              <a:t>72 Ya no tienen habilitación.</a:t>
            </a:r>
            <a:endParaRPr lang="es-CO" sz="3200" dirty="0"/>
          </a:p>
        </p:txBody>
      </p:sp>
    </p:spTree>
    <p:extLst>
      <p:ext uri="{BB962C8B-B14F-4D97-AF65-F5344CB8AC3E}">
        <p14:creationId xmlns:p14="http://schemas.microsoft.com/office/powerpoint/2010/main" val="395510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D88EC07-1987-B74A-901C-3E8A13D919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CuadroTexto 1"/>
          <p:cNvSpPr txBox="1"/>
          <p:nvPr/>
        </p:nvSpPr>
        <p:spPr>
          <a:xfrm>
            <a:off x="2158621" y="2875002"/>
            <a:ext cx="7874758"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Gracias</a:t>
            </a:r>
          </a:p>
        </p:txBody>
      </p:sp>
      <p:cxnSp>
        <p:nvCxnSpPr>
          <p:cNvPr id="4" name="Conector recto 3"/>
          <p:cNvCxnSpPr/>
          <p:nvPr/>
        </p:nvCxnSpPr>
        <p:spPr>
          <a:xfrm>
            <a:off x="4128408" y="3982998"/>
            <a:ext cx="393518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7971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5379" y="0"/>
            <a:ext cx="12217379" cy="6873612"/>
          </a:xfrm>
        </p:spPr>
      </p:pic>
      <p:sp>
        <p:nvSpPr>
          <p:cNvPr id="2" name="Título 1"/>
          <p:cNvSpPr>
            <a:spLocks noGrp="1"/>
          </p:cNvSpPr>
          <p:nvPr>
            <p:ph type="title"/>
          </p:nvPr>
        </p:nvSpPr>
        <p:spPr/>
        <p:txBody>
          <a:bodyPr>
            <a:normAutofit/>
          </a:bodyPr>
          <a:lstStyle/>
          <a:p>
            <a:pPr algn="ctr"/>
            <a:r>
              <a:rPr lang="es-CO" sz="3200" b="1" dirty="0"/>
              <a:t>Registro Especial de Prestadores de Servicios de Salud - </a:t>
            </a:r>
            <a:r>
              <a:rPr lang="es-CO" sz="3200" dirty="0"/>
              <a:t>REPS</a:t>
            </a:r>
          </a:p>
        </p:txBody>
      </p:sp>
      <p:sp>
        <p:nvSpPr>
          <p:cNvPr id="3" name="Rectángulo 2"/>
          <p:cNvSpPr/>
          <p:nvPr/>
        </p:nvSpPr>
        <p:spPr>
          <a:xfrm>
            <a:off x="655093" y="2644170"/>
            <a:ext cx="10698707" cy="461665"/>
          </a:xfrm>
          <a:prstGeom prst="rect">
            <a:avLst/>
          </a:prstGeom>
        </p:spPr>
        <p:txBody>
          <a:bodyPr wrap="square">
            <a:spAutoFit/>
          </a:bodyPr>
          <a:lstStyle/>
          <a:p>
            <a:r>
              <a:rPr lang="es-CO" sz="2400" dirty="0">
                <a:solidFill>
                  <a:srgbClr val="000000"/>
                </a:solidFill>
                <a:latin typeface="Arial" panose="020B0604020202020204" pitchFamily="34" charset="0"/>
                <a:cs typeface="Arial" panose="020B0604020202020204" pitchFamily="34" charset="0"/>
              </a:rPr>
              <a:t>	</a:t>
            </a:r>
          </a:p>
        </p:txBody>
      </p:sp>
      <p:sp>
        <p:nvSpPr>
          <p:cNvPr id="5" name="Rectángulo 4"/>
          <p:cNvSpPr/>
          <p:nvPr/>
        </p:nvSpPr>
        <p:spPr>
          <a:xfrm>
            <a:off x="1310185" y="2197381"/>
            <a:ext cx="9444251" cy="1574149"/>
          </a:xfrm>
          <a:prstGeom prst="rect">
            <a:avLst/>
          </a:prstGeom>
        </p:spPr>
        <p:txBody>
          <a:bodyPr wrap="square">
            <a:spAutoFit/>
          </a:bodyPr>
          <a:lstStyle/>
          <a:p>
            <a:pPr algn="just">
              <a:lnSpc>
                <a:spcPct val="107000"/>
              </a:lnSpc>
              <a:spcAft>
                <a:spcPts val="800"/>
              </a:spcAft>
            </a:pPr>
            <a:r>
              <a:rPr lang="es-CO" dirty="0">
                <a:latin typeface="Calibri" panose="020F0502020204030204" pitchFamily="34" charset="0"/>
                <a:ea typeface="Calibri" panose="020F0502020204030204" pitchFamily="34" charset="0"/>
                <a:cs typeface="Times New Roman" panose="02020603050405020304" pitchFamily="18" charset="0"/>
              </a:rPr>
              <a:t>Es la</a:t>
            </a:r>
            <a:r>
              <a:rPr lang="es-CO" spc="110" dirty="0">
                <a:latin typeface="Calibri" panose="020F0502020204030204" pitchFamily="34" charset="0"/>
                <a:ea typeface="Calibri" panose="020F0502020204030204" pitchFamily="34" charset="0"/>
                <a:cs typeface="Times New Roman" panose="02020603050405020304" pitchFamily="18" charset="0"/>
              </a:rPr>
              <a:t> </a:t>
            </a:r>
            <a:r>
              <a:rPr lang="es-CO" spc="-5" dirty="0">
                <a:latin typeface="Calibri" panose="020F0502020204030204" pitchFamily="34" charset="0"/>
                <a:ea typeface="Calibri" panose="020F0502020204030204" pitchFamily="34" charset="0"/>
                <a:cs typeface="Times New Roman" panose="02020603050405020304" pitchFamily="18" charset="0"/>
              </a:rPr>
              <a:t>base</a:t>
            </a:r>
            <a:r>
              <a:rPr lang="es-CO" spc="120" dirty="0">
                <a:latin typeface="Calibri" panose="020F0502020204030204" pitchFamily="34" charset="0"/>
                <a:ea typeface="Calibri" panose="020F0502020204030204" pitchFamily="34" charset="0"/>
                <a:cs typeface="Times New Roman" panose="02020603050405020304" pitchFamily="18" charset="0"/>
              </a:rPr>
              <a:t> </a:t>
            </a:r>
            <a:r>
              <a:rPr lang="es-CO" dirty="0">
                <a:latin typeface="Calibri" panose="020F0502020204030204" pitchFamily="34" charset="0"/>
                <a:ea typeface="Calibri" panose="020F0502020204030204" pitchFamily="34" charset="0"/>
                <a:cs typeface="Times New Roman" panose="02020603050405020304" pitchFamily="18" charset="0"/>
              </a:rPr>
              <a:t>de</a:t>
            </a:r>
            <a:r>
              <a:rPr lang="es-CO" spc="115" dirty="0">
                <a:latin typeface="Calibri" panose="020F0502020204030204" pitchFamily="34" charset="0"/>
                <a:ea typeface="Calibri" panose="020F0502020204030204" pitchFamily="34" charset="0"/>
                <a:cs typeface="Times New Roman" panose="02020603050405020304" pitchFamily="18" charset="0"/>
              </a:rPr>
              <a:t> </a:t>
            </a:r>
            <a:r>
              <a:rPr lang="es-CO" dirty="0">
                <a:latin typeface="Calibri" panose="020F0502020204030204" pitchFamily="34" charset="0"/>
                <a:ea typeface="Calibri" panose="020F0502020204030204" pitchFamily="34" charset="0"/>
                <a:cs typeface="Times New Roman" panose="02020603050405020304" pitchFamily="18" charset="0"/>
              </a:rPr>
              <a:t>datos</a:t>
            </a:r>
            <a:r>
              <a:rPr lang="es-CO" spc="115" dirty="0">
                <a:latin typeface="Calibri" panose="020F0502020204030204" pitchFamily="34" charset="0"/>
                <a:ea typeface="Calibri" panose="020F0502020204030204" pitchFamily="34" charset="0"/>
                <a:cs typeface="Times New Roman" panose="02020603050405020304" pitchFamily="18" charset="0"/>
              </a:rPr>
              <a:t> </a:t>
            </a:r>
            <a:r>
              <a:rPr lang="es-CO" dirty="0">
                <a:latin typeface="Calibri" panose="020F0502020204030204" pitchFamily="34" charset="0"/>
                <a:ea typeface="Calibri" panose="020F0502020204030204" pitchFamily="34" charset="0"/>
                <a:cs typeface="Times New Roman" panose="02020603050405020304" pitchFamily="18" charset="0"/>
              </a:rPr>
              <a:t>en</a:t>
            </a:r>
            <a:r>
              <a:rPr lang="es-CO" spc="120" dirty="0">
                <a:latin typeface="Calibri" panose="020F0502020204030204" pitchFamily="34" charset="0"/>
                <a:ea typeface="Calibri" panose="020F0502020204030204" pitchFamily="34" charset="0"/>
                <a:cs typeface="Times New Roman" panose="02020603050405020304" pitchFamily="18" charset="0"/>
              </a:rPr>
              <a:t> </a:t>
            </a:r>
            <a:r>
              <a:rPr lang="es-CO" spc="-5" dirty="0">
                <a:latin typeface="Calibri" panose="020F0502020204030204" pitchFamily="34" charset="0"/>
                <a:ea typeface="Calibri" panose="020F0502020204030204" pitchFamily="34" charset="0"/>
                <a:cs typeface="Times New Roman" panose="02020603050405020304" pitchFamily="18" charset="0"/>
              </a:rPr>
              <a:t>la</a:t>
            </a:r>
            <a:r>
              <a:rPr lang="es-CO" spc="120" dirty="0">
                <a:latin typeface="Calibri" panose="020F0502020204030204" pitchFamily="34" charset="0"/>
                <a:ea typeface="Calibri" panose="020F0502020204030204" pitchFamily="34" charset="0"/>
                <a:cs typeface="Times New Roman" panose="02020603050405020304" pitchFamily="18" charset="0"/>
              </a:rPr>
              <a:t> </a:t>
            </a:r>
            <a:r>
              <a:rPr lang="es-CO" dirty="0">
                <a:latin typeface="Calibri" panose="020F0502020204030204" pitchFamily="34" charset="0"/>
                <a:ea typeface="Calibri" panose="020F0502020204030204" pitchFamily="34" charset="0"/>
                <a:cs typeface="Times New Roman" panose="02020603050405020304" pitchFamily="18" charset="0"/>
              </a:rPr>
              <a:t>que</a:t>
            </a:r>
            <a:r>
              <a:rPr lang="es-CO" spc="115" dirty="0">
                <a:latin typeface="Calibri" panose="020F0502020204030204" pitchFamily="34" charset="0"/>
                <a:ea typeface="Calibri" panose="020F0502020204030204" pitchFamily="34" charset="0"/>
                <a:cs typeface="Times New Roman" panose="02020603050405020304" pitchFamily="18" charset="0"/>
              </a:rPr>
              <a:t> </a:t>
            </a:r>
            <a:r>
              <a:rPr lang="es-CO" spc="-5" dirty="0">
                <a:latin typeface="Calibri" panose="020F0502020204030204" pitchFamily="34" charset="0"/>
                <a:ea typeface="Calibri" panose="020F0502020204030204" pitchFamily="34" charset="0"/>
                <a:cs typeface="Times New Roman" panose="02020603050405020304" pitchFamily="18" charset="0"/>
              </a:rPr>
              <a:t>se</a:t>
            </a:r>
            <a:r>
              <a:rPr lang="es-CO" spc="110" dirty="0">
                <a:latin typeface="Calibri" panose="020F0502020204030204" pitchFamily="34" charset="0"/>
                <a:ea typeface="Calibri" panose="020F0502020204030204" pitchFamily="34" charset="0"/>
                <a:cs typeface="Times New Roman" panose="02020603050405020304" pitchFamily="18" charset="0"/>
              </a:rPr>
              <a:t> </a:t>
            </a:r>
            <a:r>
              <a:rPr lang="es-CO" dirty="0">
                <a:latin typeface="Calibri" panose="020F0502020204030204" pitchFamily="34" charset="0"/>
                <a:ea typeface="Calibri" panose="020F0502020204030204" pitchFamily="34" charset="0"/>
                <a:cs typeface="Times New Roman" panose="02020603050405020304" pitchFamily="18" charset="0"/>
              </a:rPr>
              <a:t>efectúa</a:t>
            </a:r>
            <a:r>
              <a:rPr lang="es-CO" spc="120" dirty="0">
                <a:latin typeface="Calibri" panose="020F0502020204030204" pitchFamily="34" charset="0"/>
                <a:ea typeface="Calibri" panose="020F0502020204030204" pitchFamily="34" charset="0"/>
                <a:cs typeface="Times New Roman" panose="02020603050405020304" pitchFamily="18" charset="0"/>
              </a:rPr>
              <a:t> </a:t>
            </a:r>
            <a:r>
              <a:rPr lang="es-CO" spc="-5" dirty="0">
                <a:latin typeface="Calibri" panose="020F0502020204030204" pitchFamily="34" charset="0"/>
                <a:ea typeface="Calibri" panose="020F0502020204030204" pitchFamily="34" charset="0"/>
                <a:cs typeface="Times New Roman" panose="02020603050405020304" pitchFamily="18" charset="0"/>
              </a:rPr>
              <a:t>la</a:t>
            </a:r>
            <a:r>
              <a:rPr lang="es-CO" spc="120" dirty="0">
                <a:latin typeface="Calibri" panose="020F0502020204030204" pitchFamily="34" charset="0"/>
                <a:ea typeface="Calibri" panose="020F0502020204030204" pitchFamily="34" charset="0"/>
                <a:cs typeface="Times New Roman" panose="02020603050405020304" pitchFamily="18" charset="0"/>
              </a:rPr>
              <a:t> </a:t>
            </a:r>
            <a:r>
              <a:rPr lang="es-CO" spc="-5" dirty="0">
                <a:latin typeface="Calibri" panose="020F0502020204030204" pitchFamily="34" charset="0"/>
                <a:ea typeface="Calibri" panose="020F0502020204030204" pitchFamily="34" charset="0"/>
                <a:cs typeface="Times New Roman" panose="02020603050405020304" pitchFamily="18" charset="0"/>
              </a:rPr>
              <a:t>inscripción</a:t>
            </a:r>
            <a:r>
              <a:rPr lang="es-CO" spc="120" dirty="0">
                <a:latin typeface="Calibri" panose="020F0502020204030204" pitchFamily="34" charset="0"/>
                <a:ea typeface="Calibri" panose="020F0502020204030204" pitchFamily="34" charset="0"/>
                <a:cs typeface="Times New Roman" panose="02020603050405020304" pitchFamily="18" charset="0"/>
              </a:rPr>
              <a:t> </a:t>
            </a:r>
            <a:r>
              <a:rPr lang="es-CO" dirty="0">
                <a:latin typeface="Calibri" panose="020F0502020204030204" pitchFamily="34" charset="0"/>
                <a:ea typeface="Calibri" panose="020F0502020204030204" pitchFamily="34" charset="0"/>
                <a:cs typeface="Times New Roman" panose="02020603050405020304" pitchFamily="18" charset="0"/>
              </a:rPr>
              <a:t>de</a:t>
            </a:r>
            <a:r>
              <a:rPr lang="es-CO" spc="105" dirty="0">
                <a:latin typeface="Calibri" panose="020F0502020204030204" pitchFamily="34" charset="0"/>
                <a:ea typeface="Calibri" panose="020F0502020204030204" pitchFamily="34" charset="0"/>
                <a:cs typeface="Times New Roman" panose="02020603050405020304" pitchFamily="18" charset="0"/>
              </a:rPr>
              <a:t> </a:t>
            </a:r>
            <a:r>
              <a:rPr lang="es-CO" spc="-5" dirty="0">
                <a:latin typeface="Calibri" panose="020F0502020204030204" pitchFamily="34" charset="0"/>
                <a:ea typeface="Calibri" panose="020F0502020204030204" pitchFamily="34" charset="0"/>
                <a:cs typeface="Times New Roman" panose="02020603050405020304" pitchFamily="18" charset="0"/>
              </a:rPr>
              <a:t>los</a:t>
            </a:r>
            <a:r>
              <a:rPr lang="es-CO" spc="110" dirty="0">
                <a:latin typeface="Calibri" panose="020F0502020204030204" pitchFamily="34" charset="0"/>
                <a:ea typeface="Calibri" panose="020F0502020204030204" pitchFamily="34" charset="0"/>
                <a:cs typeface="Times New Roman" panose="02020603050405020304" pitchFamily="18" charset="0"/>
              </a:rPr>
              <a:t> </a:t>
            </a:r>
            <a:r>
              <a:rPr lang="es-CO" dirty="0">
                <a:latin typeface="Calibri" panose="020F0502020204030204" pitchFamily="34" charset="0"/>
                <a:ea typeface="Calibri" panose="020F0502020204030204" pitchFamily="34" charset="0"/>
                <a:cs typeface="Times New Roman" panose="02020603050405020304" pitchFamily="18" charset="0"/>
              </a:rPr>
              <a:t>Prestadores</a:t>
            </a:r>
            <a:r>
              <a:rPr lang="es-CO" spc="105" dirty="0">
                <a:latin typeface="Calibri" panose="020F0502020204030204" pitchFamily="34" charset="0"/>
                <a:ea typeface="Calibri" panose="020F0502020204030204" pitchFamily="34" charset="0"/>
                <a:cs typeface="Times New Roman" panose="02020603050405020304" pitchFamily="18" charset="0"/>
              </a:rPr>
              <a:t> </a:t>
            </a:r>
            <a:r>
              <a:rPr lang="es-CO" dirty="0">
                <a:latin typeface="Calibri" panose="020F0502020204030204" pitchFamily="34" charset="0"/>
                <a:ea typeface="Calibri" panose="020F0502020204030204" pitchFamily="34" charset="0"/>
                <a:cs typeface="Times New Roman" panose="02020603050405020304" pitchFamily="18" charset="0"/>
              </a:rPr>
              <a:t>de</a:t>
            </a:r>
            <a:r>
              <a:rPr lang="es-CO" spc="115" dirty="0">
                <a:latin typeface="Calibri" panose="020F0502020204030204" pitchFamily="34" charset="0"/>
                <a:ea typeface="Calibri" panose="020F0502020204030204" pitchFamily="34" charset="0"/>
                <a:cs typeface="Times New Roman" panose="02020603050405020304" pitchFamily="18" charset="0"/>
              </a:rPr>
              <a:t> </a:t>
            </a:r>
            <a:r>
              <a:rPr lang="es-CO" spc="-5" dirty="0">
                <a:latin typeface="Calibri" panose="020F0502020204030204" pitchFamily="34" charset="0"/>
                <a:ea typeface="Calibri" panose="020F0502020204030204" pitchFamily="34" charset="0"/>
                <a:cs typeface="Times New Roman" panose="02020603050405020304" pitchFamily="18" charset="0"/>
              </a:rPr>
              <a:t>Servicios</a:t>
            </a:r>
            <a:r>
              <a:rPr lang="es-CO" spc="100" dirty="0">
                <a:latin typeface="Calibri" panose="020F0502020204030204" pitchFamily="34" charset="0"/>
                <a:ea typeface="Calibri" panose="020F0502020204030204" pitchFamily="34" charset="0"/>
                <a:cs typeface="Times New Roman" panose="02020603050405020304" pitchFamily="18" charset="0"/>
              </a:rPr>
              <a:t> </a:t>
            </a:r>
            <a:r>
              <a:rPr lang="es-CO" dirty="0">
                <a:latin typeface="Calibri" panose="020F0502020204030204" pitchFamily="34" charset="0"/>
                <a:ea typeface="Calibri" panose="020F0502020204030204" pitchFamily="34" charset="0"/>
                <a:cs typeface="Times New Roman" panose="02020603050405020304" pitchFamily="18" charset="0"/>
              </a:rPr>
              <a:t>de</a:t>
            </a:r>
            <a:r>
              <a:rPr lang="es-CO" spc="115" dirty="0">
                <a:latin typeface="Calibri" panose="020F0502020204030204" pitchFamily="34" charset="0"/>
                <a:ea typeface="Calibri" panose="020F0502020204030204" pitchFamily="34" charset="0"/>
                <a:cs typeface="Times New Roman" panose="02020603050405020304" pitchFamily="18" charset="0"/>
              </a:rPr>
              <a:t> </a:t>
            </a:r>
            <a:r>
              <a:rPr lang="es-CO" spc="-5" dirty="0">
                <a:latin typeface="Calibri" panose="020F0502020204030204" pitchFamily="34" charset="0"/>
                <a:ea typeface="Calibri" panose="020F0502020204030204" pitchFamily="34" charset="0"/>
                <a:cs typeface="Times New Roman" panose="02020603050405020304" pitchFamily="18" charset="0"/>
              </a:rPr>
              <a:t>Salud</a:t>
            </a:r>
            <a:r>
              <a:rPr lang="es-CO" spc="110" dirty="0">
                <a:latin typeface="Calibri" panose="020F0502020204030204" pitchFamily="34" charset="0"/>
                <a:ea typeface="Calibri" panose="020F0502020204030204" pitchFamily="34" charset="0"/>
                <a:cs typeface="Times New Roman" panose="02020603050405020304" pitchFamily="18" charset="0"/>
              </a:rPr>
              <a:t> </a:t>
            </a:r>
            <a:r>
              <a:rPr lang="es-CO" dirty="0">
                <a:latin typeface="Calibri" panose="020F0502020204030204" pitchFamily="34" charset="0"/>
                <a:ea typeface="Calibri" panose="020F0502020204030204" pitchFamily="34" charset="0"/>
                <a:cs typeface="Times New Roman" panose="02020603050405020304" pitchFamily="18" charset="0"/>
              </a:rPr>
              <a:t>que</a:t>
            </a:r>
            <a:r>
              <a:rPr lang="es-CO" spc="115" dirty="0">
                <a:latin typeface="Calibri" panose="020F0502020204030204" pitchFamily="34" charset="0"/>
                <a:ea typeface="Calibri" panose="020F0502020204030204" pitchFamily="34" charset="0"/>
                <a:cs typeface="Times New Roman" panose="02020603050405020304" pitchFamily="18" charset="0"/>
              </a:rPr>
              <a:t> </a:t>
            </a:r>
            <a:r>
              <a:rPr lang="es-CO" spc="-5" dirty="0">
                <a:latin typeface="Calibri" panose="020F0502020204030204" pitchFamily="34" charset="0"/>
                <a:ea typeface="Calibri" panose="020F0502020204030204" pitchFamily="34" charset="0"/>
                <a:cs typeface="Times New Roman" panose="02020603050405020304" pitchFamily="18" charset="0"/>
              </a:rPr>
              <a:t>se</a:t>
            </a:r>
            <a:r>
              <a:rPr lang="es-CO" spc="105" dirty="0">
                <a:latin typeface="Calibri" panose="020F0502020204030204" pitchFamily="34" charset="0"/>
                <a:ea typeface="Calibri" panose="020F0502020204030204" pitchFamily="34" charset="0"/>
                <a:cs typeface="Times New Roman" panose="02020603050405020304" pitchFamily="18" charset="0"/>
              </a:rPr>
              <a:t> </a:t>
            </a:r>
            <a:r>
              <a:rPr lang="es-CO" dirty="0">
                <a:latin typeface="Calibri" panose="020F0502020204030204" pitchFamily="34" charset="0"/>
                <a:ea typeface="Calibri" panose="020F0502020204030204" pitchFamily="34" charset="0"/>
                <a:cs typeface="Times New Roman" panose="02020603050405020304" pitchFamily="18" charset="0"/>
              </a:rPr>
              <a:t>encuentren</a:t>
            </a:r>
            <a:r>
              <a:rPr lang="es-CO" spc="125" dirty="0">
                <a:latin typeface="Calibri" panose="020F0502020204030204" pitchFamily="34" charset="0"/>
                <a:ea typeface="Calibri" panose="020F0502020204030204" pitchFamily="34" charset="0"/>
                <a:cs typeface="Times New Roman" panose="02020603050405020304" pitchFamily="18" charset="0"/>
              </a:rPr>
              <a:t> </a:t>
            </a:r>
            <a:r>
              <a:rPr lang="es-CO" spc="-5" dirty="0">
                <a:latin typeface="Calibri" panose="020F0502020204030204" pitchFamily="34" charset="0"/>
                <a:ea typeface="Calibri" panose="020F0502020204030204" pitchFamily="34" charset="0"/>
                <a:cs typeface="Times New Roman" panose="02020603050405020304" pitchFamily="18" charset="0"/>
              </a:rPr>
              <a:t>habilitados;</a:t>
            </a:r>
            <a:r>
              <a:rPr lang="es-CO" spc="110" dirty="0">
                <a:latin typeface="Calibri" panose="020F0502020204030204" pitchFamily="34" charset="0"/>
                <a:ea typeface="Calibri" panose="020F0502020204030204" pitchFamily="34" charset="0"/>
                <a:cs typeface="Times New Roman" panose="02020603050405020304" pitchFamily="18" charset="0"/>
              </a:rPr>
              <a:t> </a:t>
            </a:r>
            <a:r>
              <a:rPr lang="es-CO" dirty="0">
                <a:latin typeface="Calibri" panose="020F0502020204030204" pitchFamily="34" charset="0"/>
                <a:ea typeface="Calibri" panose="020F0502020204030204" pitchFamily="34" charset="0"/>
                <a:cs typeface="Times New Roman" panose="02020603050405020304" pitchFamily="18" charset="0"/>
              </a:rPr>
              <a:t>es</a:t>
            </a:r>
            <a:r>
              <a:rPr lang="es-CO" spc="110" dirty="0">
                <a:latin typeface="Calibri" panose="020F0502020204030204" pitchFamily="34" charset="0"/>
                <a:ea typeface="Calibri" panose="020F0502020204030204" pitchFamily="34" charset="0"/>
                <a:cs typeface="Times New Roman" panose="02020603050405020304" pitchFamily="18" charset="0"/>
              </a:rPr>
              <a:t> </a:t>
            </a:r>
            <a:r>
              <a:rPr lang="es-CO" spc="-5" dirty="0">
                <a:latin typeface="Calibri" panose="020F0502020204030204" pitchFamily="34" charset="0"/>
                <a:ea typeface="Calibri" panose="020F0502020204030204" pitchFamily="34" charset="0"/>
                <a:cs typeface="Times New Roman" panose="02020603050405020304" pitchFamily="18" charset="0"/>
              </a:rPr>
              <a:t>administrado</a:t>
            </a:r>
            <a:r>
              <a:rPr lang="es-CO" spc="110" dirty="0">
                <a:latin typeface="Calibri" panose="020F0502020204030204" pitchFamily="34" charset="0"/>
                <a:ea typeface="Calibri" panose="020F0502020204030204" pitchFamily="34" charset="0"/>
                <a:cs typeface="Times New Roman" panose="02020603050405020304" pitchFamily="18" charset="0"/>
              </a:rPr>
              <a:t> </a:t>
            </a:r>
            <a:r>
              <a:rPr lang="es-CO" dirty="0">
                <a:latin typeface="Calibri" panose="020F0502020204030204" pitchFamily="34" charset="0"/>
                <a:ea typeface="Calibri" panose="020F0502020204030204" pitchFamily="34" charset="0"/>
                <a:cs typeface="Times New Roman" panose="02020603050405020304" pitchFamily="18" charset="0"/>
              </a:rPr>
              <a:t>por</a:t>
            </a:r>
            <a:r>
              <a:rPr lang="es-CO" spc="120" dirty="0">
                <a:latin typeface="Calibri" panose="020F0502020204030204" pitchFamily="34" charset="0"/>
                <a:ea typeface="Calibri" panose="020F0502020204030204" pitchFamily="34" charset="0"/>
                <a:cs typeface="Times New Roman" panose="02020603050405020304" pitchFamily="18" charset="0"/>
              </a:rPr>
              <a:t> </a:t>
            </a:r>
            <a:r>
              <a:rPr lang="es-CO" spc="-5" dirty="0">
                <a:latin typeface="Calibri" panose="020F0502020204030204" pitchFamily="34" charset="0"/>
                <a:ea typeface="Calibri" panose="020F0502020204030204" pitchFamily="34" charset="0"/>
                <a:cs typeface="Times New Roman" panose="02020603050405020304" pitchFamily="18" charset="0"/>
              </a:rPr>
              <a:t>las</a:t>
            </a:r>
            <a:r>
              <a:rPr lang="es-CO" spc="100" dirty="0">
                <a:latin typeface="Calibri" panose="020F0502020204030204" pitchFamily="34" charset="0"/>
                <a:ea typeface="Calibri" panose="020F0502020204030204" pitchFamily="34" charset="0"/>
                <a:cs typeface="Times New Roman" panose="02020603050405020304" pitchFamily="18" charset="0"/>
              </a:rPr>
              <a:t> </a:t>
            </a:r>
            <a:r>
              <a:rPr lang="es-CO" spc="-5" dirty="0">
                <a:latin typeface="Calibri" panose="020F0502020204030204" pitchFamily="34" charset="0"/>
                <a:ea typeface="Calibri" panose="020F0502020204030204" pitchFamily="34" charset="0"/>
                <a:cs typeface="Times New Roman" panose="02020603050405020304" pitchFamily="18" charset="0"/>
              </a:rPr>
              <a:t>Entidades</a:t>
            </a:r>
            <a:r>
              <a:rPr lang="es-CO" spc="615" dirty="0">
                <a:latin typeface="Calibri" panose="020F0502020204030204" pitchFamily="34" charset="0"/>
                <a:ea typeface="Calibri" panose="020F0502020204030204" pitchFamily="34" charset="0"/>
                <a:cs typeface="Times New Roman" panose="02020603050405020304" pitchFamily="18" charset="0"/>
              </a:rPr>
              <a:t> </a:t>
            </a:r>
            <a:r>
              <a:rPr lang="es-CO" dirty="0">
                <a:latin typeface="Calibri" panose="020F0502020204030204" pitchFamily="34" charset="0"/>
                <a:ea typeface="Calibri" panose="020F0502020204030204" pitchFamily="34" charset="0"/>
                <a:cs typeface="Times New Roman" panose="02020603050405020304" pitchFamily="18" charset="0"/>
              </a:rPr>
              <a:t>Departamentales</a:t>
            </a:r>
            <a:r>
              <a:rPr lang="es-CO" spc="10" dirty="0">
                <a:latin typeface="Calibri" panose="020F0502020204030204" pitchFamily="34" charset="0"/>
                <a:ea typeface="Calibri" panose="020F0502020204030204" pitchFamily="34" charset="0"/>
                <a:cs typeface="Times New Roman" panose="02020603050405020304" pitchFamily="18" charset="0"/>
              </a:rPr>
              <a:t> </a:t>
            </a:r>
            <a:r>
              <a:rPr lang="es-CO" dirty="0">
                <a:latin typeface="Calibri" panose="020F0502020204030204" pitchFamily="34" charset="0"/>
                <a:ea typeface="Calibri" panose="020F0502020204030204" pitchFamily="34" charset="0"/>
                <a:cs typeface="Times New Roman" panose="02020603050405020304" pitchFamily="18" charset="0"/>
              </a:rPr>
              <a:t>y</a:t>
            </a:r>
            <a:r>
              <a:rPr lang="es-CO" spc="5" dirty="0">
                <a:latin typeface="Calibri" panose="020F0502020204030204" pitchFamily="34" charset="0"/>
                <a:ea typeface="Calibri" panose="020F0502020204030204" pitchFamily="34" charset="0"/>
                <a:cs typeface="Times New Roman" panose="02020603050405020304" pitchFamily="18" charset="0"/>
              </a:rPr>
              <a:t> </a:t>
            </a:r>
            <a:r>
              <a:rPr lang="es-CO" spc="-5" dirty="0">
                <a:latin typeface="Calibri" panose="020F0502020204030204" pitchFamily="34" charset="0"/>
                <a:ea typeface="Calibri" panose="020F0502020204030204" pitchFamily="34" charset="0"/>
                <a:cs typeface="Times New Roman" panose="02020603050405020304" pitchFamily="18" charset="0"/>
              </a:rPr>
              <a:t>Distritales</a:t>
            </a:r>
            <a:r>
              <a:rPr lang="es-CO" dirty="0">
                <a:latin typeface="Calibri" panose="020F0502020204030204" pitchFamily="34" charset="0"/>
                <a:ea typeface="Calibri" panose="020F0502020204030204" pitchFamily="34" charset="0"/>
                <a:cs typeface="Times New Roman" panose="02020603050405020304" pitchFamily="18" charset="0"/>
              </a:rPr>
              <a:t> de</a:t>
            </a:r>
            <a:r>
              <a:rPr lang="es-CO" spc="5" dirty="0">
                <a:latin typeface="Calibri" panose="020F0502020204030204" pitchFamily="34" charset="0"/>
                <a:ea typeface="Calibri" panose="020F0502020204030204" pitchFamily="34" charset="0"/>
                <a:cs typeface="Times New Roman" panose="02020603050405020304" pitchFamily="18" charset="0"/>
              </a:rPr>
              <a:t> </a:t>
            </a:r>
            <a:r>
              <a:rPr lang="es-CO" spc="-5" dirty="0">
                <a:latin typeface="Calibri" panose="020F0502020204030204" pitchFamily="34" charset="0"/>
                <a:ea typeface="Calibri" panose="020F0502020204030204" pitchFamily="34" charset="0"/>
                <a:cs typeface="Times New Roman" panose="02020603050405020304" pitchFamily="18" charset="0"/>
              </a:rPr>
              <a:t>Salud,</a:t>
            </a:r>
            <a:r>
              <a:rPr lang="es-CO" dirty="0">
                <a:latin typeface="Calibri" panose="020F0502020204030204" pitchFamily="34" charset="0"/>
                <a:ea typeface="Calibri" panose="020F0502020204030204" pitchFamily="34" charset="0"/>
                <a:cs typeface="Times New Roman" panose="02020603050405020304" pitchFamily="18" charset="0"/>
              </a:rPr>
              <a:t> </a:t>
            </a:r>
            <a:r>
              <a:rPr lang="es-CO" spc="-5" dirty="0">
                <a:latin typeface="Calibri" panose="020F0502020204030204" pitchFamily="34" charset="0"/>
                <a:ea typeface="Calibri" panose="020F0502020204030204" pitchFamily="34" charset="0"/>
                <a:cs typeface="Times New Roman" panose="02020603050405020304" pitchFamily="18" charset="0"/>
              </a:rPr>
              <a:t>encargadas</a:t>
            </a:r>
            <a:r>
              <a:rPr lang="es-CO" spc="10" dirty="0">
                <a:latin typeface="Calibri" panose="020F0502020204030204" pitchFamily="34" charset="0"/>
                <a:ea typeface="Calibri" panose="020F0502020204030204" pitchFamily="34" charset="0"/>
                <a:cs typeface="Times New Roman" panose="02020603050405020304" pitchFamily="18" charset="0"/>
              </a:rPr>
              <a:t> </a:t>
            </a:r>
            <a:r>
              <a:rPr lang="es-CO" dirty="0">
                <a:latin typeface="Calibri" panose="020F0502020204030204" pitchFamily="34" charset="0"/>
                <a:ea typeface="Calibri" panose="020F0502020204030204" pitchFamily="34" charset="0"/>
                <a:cs typeface="Times New Roman" panose="02020603050405020304" pitchFamily="18" charset="0"/>
              </a:rPr>
              <a:t>además de</a:t>
            </a:r>
            <a:r>
              <a:rPr lang="es-CO" spc="5" dirty="0">
                <a:latin typeface="Calibri" panose="020F0502020204030204" pitchFamily="34" charset="0"/>
                <a:ea typeface="Calibri" panose="020F0502020204030204" pitchFamily="34" charset="0"/>
                <a:cs typeface="Times New Roman" panose="02020603050405020304" pitchFamily="18" charset="0"/>
              </a:rPr>
              <a:t> </a:t>
            </a:r>
            <a:r>
              <a:rPr lang="es-CO" spc="-5" dirty="0">
                <a:latin typeface="Calibri" panose="020F0502020204030204" pitchFamily="34" charset="0"/>
                <a:ea typeface="Calibri" panose="020F0502020204030204" pitchFamily="34" charset="0"/>
                <a:cs typeface="Times New Roman" panose="02020603050405020304" pitchFamily="18" charset="0"/>
              </a:rPr>
              <a:t>la</a:t>
            </a:r>
            <a:r>
              <a:rPr lang="es-CO" spc="10" dirty="0">
                <a:latin typeface="Calibri" panose="020F0502020204030204" pitchFamily="34" charset="0"/>
                <a:ea typeface="Calibri" panose="020F0502020204030204" pitchFamily="34" charset="0"/>
                <a:cs typeface="Times New Roman" panose="02020603050405020304" pitchFamily="18" charset="0"/>
              </a:rPr>
              <a:t> </a:t>
            </a:r>
            <a:r>
              <a:rPr lang="es-CO" spc="-5" dirty="0">
                <a:latin typeface="Calibri" panose="020F0502020204030204" pitchFamily="34" charset="0"/>
                <a:ea typeface="Calibri" panose="020F0502020204030204" pitchFamily="34" charset="0"/>
                <a:cs typeface="Times New Roman" panose="02020603050405020304" pitchFamily="18" charset="0"/>
              </a:rPr>
              <a:t>verificación</a:t>
            </a:r>
            <a:r>
              <a:rPr lang="es-CO" spc="10" dirty="0">
                <a:latin typeface="Calibri" panose="020F0502020204030204" pitchFamily="34" charset="0"/>
                <a:ea typeface="Calibri" panose="020F0502020204030204" pitchFamily="34" charset="0"/>
                <a:cs typeface="Times New Roman" panose="02020603050405020304" pitchFamily="18" charset="0"/>
              </a:rPr>
              <a:t> </a:t>
            </a:r>
            <a:r>
              <a:rPr lang="es-CO" dirty="0">
                <a:latin typeface="Calibri" panose="020F0502020204030204" pitchFamily="34" charset="0"/>
                <a:ea typeface="Calibri" panose="020F0502020204030204" pitchFamily="34" charset="0"/>
                <a:cs typeface="Times New Roman" panose="02020603050405020304" pitchFamily="18" charset="0"/>
              </a:rPr>
              <a:t>y</a:t>
            </a:r>
            <a:r>
              <a:rPr lang="es-CO" spc="5" dirty="0">
                <a:latin typeface="Calibri" panose="020F0502020204030204" pitchFamily="34" charset="0"/>
                <a:ea typeface="Calibri" panose="020F0502020204030204" pitchFamily="34" charset="0"/>
                <a:cs typeface="Times New Roman" panose="02020603050405020304" pitchFamily="18" charset="0"/>
              </a:rPr>
              <a:t> </a:t>
            </a:r>
            <a:r>
              <a:rPr lang="es-CO" spc="-5" dirty="0">
                <a:latin typeface="Calibri" panose="020F0502020204030204" pitchFamily="34" charset="0"/>
                <a:ea typeface="Calibri" panose="020F0502020204030204" pitchFamily="34" charset="0"/>
                <a:cs typeface="Times New Roman" panose="02020603050405020304" pitchFamily="18" charset="0"/>
              </a:rPr>
              <a:t>certificación</a:t>
            </a:r>
            <a:r>
              <a:rPr lang="es-CO" spc="10" dirty="0">
                <a:latin typeface="Calibri" panose="020F0502020204030204" pitchFamily="34" charset="0"/>
                <a:ea typeface="Calibri" panose="020F0502020204030204" pitchFamily="34" charset="0"/>
                <a:cs typeface="Times New Roman" panose="02020603050405020304" pitchFamily="18" charset="0"/>
              </a:rPr>
              <a:t> </a:t>
            </a:r>
            <a:r>
              <a:rPr lang="es-CO" dirty="0">
                <a:latin typeface="Calibri" panose="020F0502020204030204" pitchFamily="34" charset="0"/>
                <a:ea typeface="Calibri" panose="020F0502020204030204" pitchFamily="34" charset="0"/>
                <a:cs typeface="Times New Roman" panose="02020603050405020304" pitchFamily="18" charset="0"/>
              </a:rPr>
              <a:t>del</a:t>
            </a:r>
            <a:r>
              <a:rPr lang="es-CO" spc="5" dirty="0">
                <a:latin typeface="Calibri" panose="020F0502020204030204" pitchFamily="34" charset="0"/>
                <a:ea typeface="Calibri" panose="020F0502020204030204" pitchFamily="34" charset="0"/>
                <a:cs typeface="Times New Roman" panose="02020603050405020304" pitchFamily="18" charset="0"/>
              </a:rPr>
              <a:t> </a:t>
            </a:r>
            <a:r>
              <a:rPr lang="es-CO" spc="-5" dirty="0">
                <a:latin typeface="Calibri" panose="020F0502020204030204" pitchFamily="34" charset="0"/>
                <a:ea typeface="Calibri" panose="020F0502020204030204" pitchFamily="34" charset="0"/>
                <a:cs typeface="Times New Roman" panose="02020603050405020304" pitchFamily="18" charset="0"/>
              </a:rPr>
              <a:t>cumplimiento</a:t>
            </a:r>
            <a:r>
              <a:rPr lang="es-CO" spc="15" dirty="0">
                <a:latin typeface="Calibri" panose="020F0502020204030204" pitchFamily="34" charset="0"/>
                <a:ea typeface="Calibri" panose="020F0502020204030204" pitchFamily="34" charset="0"/>
                <a:cs typeface="Times New Roman" panose="02020603050405020304" pitchFamily="18" charset="0"/>
              </a:rPr>
              <a:t> </a:t>
            </a:r>
            <a:r>
              <a:rPr lang="es-CO" dirty="0">
                <a:latin typeface="Calibri" panose="020F0502020204030204" pitchFamily="34" charset="0"/>
                <a:ea typeface="Calibri" panose="020F0502020204030204" pitchFamily="34" charset="0"/>
                <a:cs typeface="Times New Roman" panose="02020603050405020304" pitchFamily="18" charset="0"/>
              </a:rPr>
              <a:t>de </a:t>
            </a:r>
            <a:r>
              <a:rPr lang="es-CO" spc="-5" dirty="0">
                <a:latin typeface="Calibri" panose="020F0502020204030204" pitchFamily="34" charset="0"/>
                <a:ea typeface="Calibri" panose="020F0502020204030204" pitchFamily="34" charset="0"/>
                <a:cs typeface="Times New Roman" panose="02020603050405020304" pitchFamily="18" charset="0"/>
              </a:rPr>
              <a:t>las</a:t>
            </a:r>
            <a:r>
              <a:rPr lang="es-CO" spc="5" dirty="0">
                <a:latin typeface="Calibri" panose="020F0502020204030204" pitchFamily="34" charset="0"/>
                <a:ea typeface="Calibri" panose="020F0502020204030204" pitchFamily="34" charset="0"/>
                <a:cs typeface="Times New Roman" panose="02020603050405020304" pitchFamily="18" charset="0"/>
              </a:rPr>
              <a:t> </a:t>
            </a:r>
            <a:r>
              <a:rPr lang="es-CO" spc="-5" dirty="0">
                <a:latin typeface="Calibri" panose="020F0502020204030204" pitchFamily="34" charset="0"/>
                <a:ea typeface="Calibri" panose="020F0502020204030204" pitchFamily="34" charset="0"/>
                <a:cs typeface="Times New Roman" panose="02020603050405020304" pitchFamily="18" charset="0"/>
              </a:rPr>
              <a:t>condiciones</a:t>
            </a:r>
            <a:r>
              <a:rPr lang="es-CO" spc="10" dirty="0">
                <a:latin typeface="Calibri" panose="020F0502020204030204" pitchFamily="34" charset="0"/>
                <a:ea typeface="Calibri" panose="020F0502020204030204" pitchFamily="34" charset="0"/>
                <a:cs typeface="Times New Roman" panose="02020603050405020304" pitchFamily="18" charset="0"/>
              </a:rPr>
              <a:t> </a:t>
            </a:r>
            <a:r>
              <a:rPr lang="es-CO" dirty="0">
                <a:latin typeface="Calibri" panose="020F0502020204030204" pitchFamily="34" charset="0"/>
                <a:ea typeface="Calibri" panose="020F0502020204030204" pitchFamily="34" charset="0"/>
                <a:cs typeface="Times New Roman" panose="02020603050405020304" pitchFamily="18" charset="0"/>
              </a:rPr>
              <a:t>para</a:t>
            </a:r>
            <a:r>
              <a:rPr lang="es-CO" spc="5" dirty="0">
                <a:latin typeface="Calibri" panose="020F0502020204030204" pitchFamily="34" charset="0"/>
                <a:ea typeface="Calibri" panose="020F0502020204030204" pitchFamily="34" charset="0"/>
                <a:cs typeface="Times New Roman" panose="02020603050405020304" pitchFamily="18" charset="0"/>
              </a:rPr>
              <a:t> </a:t>
            </a:r>
            <a:r>
              <a:rPr lang="es-CO" spc="-5" dirty="0">
                <a:latin typeface="Calibri" panose="020F0502020204030204" pitchFamily="34" charset="0"/>
                <a:ea typeface="Calibri" panose="020F0502020204030204" pitchFamily="34" charset="0"/>
                <a:cs typeface="Times New Roman" panose="02020603050405020304" pitchFamily="18" charset="0"/>
              </a:rPr>
              <a:t>la</a:t>
            </a:r>
            <a:r>
              <a:rPr lang="es-CO" spc="10" dirty="0">
                <a:latin typeface="Calibri" panose="020F0502020204030204" pitchFamily="34" charset="0"/>
                <a:ea typeface="Calibri" panose="020F0502020204030204" pitchFamily="34" charset="0"/>
                <a:cs typeface="Times New Roman" panose="02020603050405020304" pitchFamily="18" charset="0"/>
              </a:rPr>
              <a:t> </a:t>
            </a:r>
            <a:r>
              <a:rPr lang="es-CO" spc="-5" dirty="0">
                <a:latin typeface="Calibri" panose="020F0502020204030204" pitchFamily="34" charset="0"/>
                <a:ea typeface="Calibri" panose="020F0502020204030204" pitchFamily="34" charset="0"/>
                <a:cs typeface="Times New Roman" panose="02020603050405020304" pitchFamily="18" charset="0"/>
              </a:rPr>
              <a:t>habilitación</a:t>
            </a:r>
            <a:r>
              <a:rPr lang="es-CO" spc="10" dirty="0">
                <a:latin typeface="Calibri" panose="020F0502020204030204" pitchFamily="34" charset="0"/>
                <a:ea typeface="Calibri" panose="020F0502020204030204" pitchFamily="34" charset="0"/>
                <a:cs typeface="Times New Roman" panose="02020603050405020304" pitchFamily="18" charset="0"/>
              </a:rPr>
              <a:t> </a:t>
            </a:r>
            <a:r>
              <a:rPr lang="es-CO" dirty="0">
                <a:latin typeface="Calibri" panose="020F0502020204030204" pitchFamily="34" charset="0"/>
                <a:ea typeface="Calibri" panose="020F0502020204030204" pitchFamily="34" charset="0"/>
                <a:cs typeface="Times New Roman" panose="02020603050405020304" pitchFamily="18" charset="0"/>
              </a:rPr>
              <a:t>y</a:t>
            </a:r>
            <a:r>
              <a:rPr lang="es-CO" spc="5" dirty="0">
                <a:latin typeface="Calibri" panose="020F0502020204030204" pitchFamily="34" charset="0"/>
                <a:ea typeface="Calibri" panose="020F0502020204030204" pitchFamily="34" charset="0"/>
                <a:cs typeface="Times New Roman" panose="02020603050405020304" pitchFamily="18" charset="0"/>
              </a:rPr>
              <a:t> </a:t>
            </a:r>
            <a:r>
              <a:rPr lang="es-CO" dirty="0">
                <a:latin typeface="Calibri" panose="020F0502020204030204" pitchFamily="34" charset="0"/>
                <a:ea typeface="Calibri" panose="020F0502020204030204" pitchFamily="34" charset="0"/>
                <a:cs typeface="Times New Roman" panose="02020603050405020304" pitchFamily="18" charset="0"/>
              </a:rPr>
              <a:t>de</a:t>
            </a:r>
            <a:r>
              <a:rPr lang="es-CO" spc="5" dirty="0">
                <a:latin typeface="Calibri" panose="020F0502020204030204" pitchFamily="34" charset="0"/>
                <a:ea typeface="Calibri" panose="020F0502020204030204" pitchFamily="34" charset="0"/>
                <a:cs typeface="Times New Roman" panose="02020603050405020304" pitchFamily="18" charset="0"/>
              </a:rPr>
              <a:t> </a:t>
            </a:r>
            <a:r>
              <a:rPr lang="es-CO" spc="-5" dirty="0">
                <a:latin typeface="Calibri" panose="020F0502020204030204" pitchFamily="34" charset="0"/>
                <a:ea typeface="Calibri" panose="020F0502020204030204" pitchFamily="34" charset="0"/>
                <a:cs typeface="Times New Roman" panose="02020603050405020304" pitchFamily="18" charset="0"/>
              </a:rPr>
              <a:t>realizar</a:t>
            </a:r>
            <a:r>
              <a:rPr lang="es-CO" spc="10" dirty="0">
                <a:latin typeface="Calibri" panose="020F0502020204030204" pitchFamily="34" charset="0"/>
                <a:ea typeface="Calibri" panose="020F0502020204030204" pitchFamily="34" charset="0"/>
                <a:cs typeface="Times New Roman" panose="02020603050405020304" pitchFamily="18" charset="0"/>
              </a:rPr>
              <a:t> </a:t>
            </a:r>
            <a:r>
              <a:rPr lang="es-CO" dirty="0">
                <a:latin typeface="Calibri" panose="020F0502020204030204" pitchFamily="34" charset="0"/>
                <a:ea typeface="Calibri" panose="020F0502020204030204" pitchFamily="34" charset="0"/>
                <a:cs typeface="Times New Roman" panose="02020603050405020304" pitchFamily="18" charset="0"/>
              </a:rPr>
              <a:t>el</a:t>
            </a:r>
            <a:r>
              <a:rPr lang="es-CO" spc="5" dirty="0">
                <a:latin typeface="Calibri" panose="020F0502020204030204" pitchFamily="34" charset="0"/>
                <a:ea typeface="Calibri" panose="020F0502020204030204" pitchFamily="34" charset="0"/>
                <a:cs typeface="Times New Roman" panose="02020603050405020304" pitchFamily="18" charset="0"/>
              </a:rPr>
              <a:t> </a:t>
            </a:r>
            <a:r>
              <a:rPr lang="es-CO" dirty="0">
                <a:latin typeface="Calibri" panose="020F0502020204030204" pitchFamily="34" charset="0"/>
                <a:ea typeface="Calibri" panose="020F0502020204030204" pitchFamily="34" charset="0"/>
                <a:cs typeface="Times New Roman" panose="02020603050405020304" pitchFamily="18" charset="0"/>
              </a:rPr>
              <a:t>reporte del</a:t>
            </a:r>
            <a:r>
              <a:rPr lang="es-CO" spc="745" dirty="0">
                <a:latin typeface="Calibri" panose="020F0502020204030204" pitchFamily="34" charset="0"/>
                <a:ea typeface="Calibri" panose="020F0502020204030204" pitchFamily="34" charset="0"/>
                <a:cs typeface="Times New Roman" panose="02020603050405020304" pitchFamily="18" charset="0"/>
              </a:rPr>
              <a:t> </a:t>
            </a:r>
            <a:r>
              <a:rPr lang="es-CO" spc="-5" dirty="0">
                <a:latin typeface="Calibri" panose="020F0502020204030204" pitchFamily="34" charset="0"/>
                <a:ea typeface="Calibri" panose="020F0502020204030204" pitchFamily="34" charset="0"/>
                <a:cs typeface="Times New Roman" panose="02020603050405020304" pitchFamily="18" charset="0"/>
              </a:rPr>
              <a:t>registro</a:t>
            </a:r>
            <a:r>
              <a:rPr lang="es-CO" spc="-20" dirty="0">
                <a:latin typeface="Calibri" panose="020F0502020204030204" pitchFamily="34" charset="0"/>
                <a:ea typeface="Calibri" panose="020F0502020204030204" pitchFamily="34" charset="0"/>
                <a:cs typeface="Times New Roman" panose="02020603050405020304" pitchFamily="18" charset="0"/>
              </a:rPr>
              <a:t> </a:t>
            </a:r>
            <a:r>
              <a:rPr lang="es-CO" dirty="0">
                <a:latin typeface="Calibri" panose="020F0502020204030204" pitchFamily="34" charset="0"/>
                <a:ea typeface="Calibri" panose="020F0502020204030204" pitchFamily="34" charset="0"/>
                <a:cs typeface="Times New Roman" panose="02020603050405020304" pitchFamily="18" charset="0"/>
              </a:rPr>
              <a:t>al</a:t>
            </a:r>
            <a:r>
              <a:rPr lang="es-CO" spc="-25" dirty="0">
                <a:latin typeface="Calibri" panose="020F0502020204030204" pitchFamily="34" charset="0"/>
                <a:ea typeface="Calibri" panose="020F0502020204030204" pitchFamily="34" charset="0"/>
                <a:cs typeface="Times New Roman" panose="02020603050405020304" pitchFamily="18" charset="0"/>
              </a:rPr>
              <a:t> </a:t>
            </a:r>
            <a:r>
              <a:rPr lang="es-CO" spc="-5" dirty="0">
                <a:latin typeface="Calibri" panose="020F0502020204030204" pitchFamily="34" charset="0"/>
                <a:ea typeface="Calibri" panose="020F0502020204030204" pitchFamily="34" charset="0"/>
                <a:cs typeface="Times New Roman" panose="02020603050405020304" pitchFamily="18" charset="0"/>
              </a:rPr>
              <a:t>Ministerio</a:t>
            </a:r>
            <a:r>
              <a:rPr lang="es-CO" spc="-20" dirty="0">
                <a:latin typeface="Calibri" panose="020F0502020204030204" pitchFamily="34" charset="0"/>
                <a:ea typeface="Calibri" panose="020F0502020204030204" pitchFamily="34" charset="0"/>
                <a:cs typeface="Times New Roman" panose="02020603050405020304" pitchFamily="18" charset="0"/>
              </a:rPr>
              <a:t> </a:t>
            </a:r>
            <a:r>
              <a:rPr lang="es-CO" dirty="0">
                <a:latin typeface="Calibri" panose="020F0502020204030204" pitchFamily="34" charset="0"/>
                <a:ea typeface="Calibri" panose="020F0502020204030204" pitchFamily="34" charset="0"/>
                <a:cs typeface="Times New Roman" panose="02020603050405020304" pitchFamily="18" charset="0"/>
              </a:rPr>
              <a:t>de</a:t>
            </a:r>
            <a:r>
              <a:rPr lang="es-CO" spc="-25" dirty="0">
                <a:latin typeface="Calibri" panose="020F0502020204030204" pitchFamily="34" charset="0"/>
                <a:ea typeface="Calibri" panose="020F0502020204030204" pitchFamily="34" charset="0"/>
                <a:cs typeface="Times New Roman" panose="02020603050405020304" pitchFamily="18" charset="0"/>
              </a:rPr>
              <a:t> </a:t>
            </a:r>
            <a:r>
              <a:rPr lang="es-CO" dirty="0">
                <a:latin typeface="Calibri" panose="020F0502020204030204" pitchFamily="34" charset="0"/>
                <a:ea typeface="Calibri" panose="020F0502020204030204" pitchFamily="34" charset="0"/>
                <a:cs typeface="Times New Roman" panose="02020603050405020304" pitchFamily="18" charset="0"/>
              </a:rPr>
              <a:t>la</a:t>
            </a:r>
            <a:r>
              <a:rPr lang="es-CO" spc="-25" dirty="0">
                <a:latin typeface="Calibri" panose="020F0502020204030204" pitchFamily="34" charset="0"/>
                <a:ea typeface="Calibri" panose="020F0502020204030204" pitchFamily="34" charset="0"/>
                <a:cs typeface="Times New Roman" panose="02020603050405020304" pitchFamily="18" charset="0"/>
              </a:rPr>
              <a:t> </a:t>
            </a:r>
            <a:r>
              <a:rPr lang="es-CO" spc="-5" dirty="0">
                <a:latin typeface="Calibri" panose="020F0502020204030204" pitchFamily="34" charset="0"/>
                <a:ea typeface="Calibri" panose="020F0502020204030204" pitchFamily="34" charset="0"/>
                <a:cs typeface="Times New Roman" panose="02020603050405020304" pitchFamily="18" charset="0"/>
              </a:rPr>
              <a:t>Protección</a:t>
            </a:r>
            <a:r>
              <a:rPr lang="es-CO" spc="-20" dirty="0">
                <a:latin typeface="Calibri" panose="020F0502020204030204" pitchFamily="34" charset="0"/>
                <a:ea typeface="Calibri" panose="020F0502020204030204" pitchFamily="34" charset="0"/>
                <a:cs typeface="Times New Roman" panose="02020603050405020304" pitchFamily="18" charset="0"/>
              </a:rPr>
              <a:t> </a:t>
            </a:r>
            <a:r>
              <a:rPr lang="es-CO" spc="-5" dirty="0">
                <a:latin typeface="Calibri" panose="020F0502020204030204" pitchFamily="34" charset="0"/>
                <a:ea typeface="Calibri" panose="020F0502020204030204" pitchFamily="34" charset="0"/>
                <a:cs typeface="Times New Roman" panose="02020603050405020304" pitchFamily="18" charset="0"/>
              </a:rPr>
              <a:t>Social</a:t>
            </a:r>
            <a:r>
              <a:rPr lang="es-CO" spc="-25" dirty="0">
                <a:latin typeface="Calibri" panose="020F0502020204030204" pitchFamily="34" charset="0"/>
                <a:ea typeface="Calibri" panose="020F0502020204030204" pitchFamily="34" charset="0"/>
                <a:cs typeface="Times New Roman" panose="02020603050405020304" pitchFamily="18" charset="0"/>
              </a:rPr>
              <a:t> </a:t>
            </a:r>
            <a:r>
              <a:rPr lang="es-CO" dirty="0">
                <a:latin typeface="Calibri" panose="020F0502020204030204" pitchFamily="34" charset="0"/>
                <a:ea typeface="Calibri" panose="020F0502020204030204" pitchFamily="34" charset="0"/>
                <a:cs typeface="Times New Roman" panose="02020603050405020304" pitchFamily="18" charset="0"/>
              </a:rPr>
              <a:t>para</a:t>
            </a:r>
            <a:r>
              <a:rPr lang="es-CO" spc="-15" dirty="0">
                <a:latin typeface="Calibri" panose="020F0502020204030204" pitchFamily="34" charset="0"/>
                <a:ea typeface="Calibri" panose="020F0502020204030204" pitchFamily="34" charset="0"/>
                <a:cs typeface="Times New Roman" panose="02020603050405020304" pitchFamily="18" charset="0"/>
              </a:rPr>
              <a:t> </a:t>
            </a:r>
            <a:r>
              <a:rPr lang="es-CO" spc="-5" dirty="0">
                <a:latin typeface="Calibri" panose="020F0502020204030204" pitchFamily="34" charset="0"/>
                <a:ea typeface="Calibri" panose="020F0502020204030204" pitchFamily="34" charset="0"/>
                <a:cs typeface="Times New Roman" panose="02020603050405020304" pitchFamily="18" charset="0"/>
              </a:rPr>
              <a:t>su</a:t>
            </a:r>
            <a:r>
              <a:rPr lang="es-CO" spc="-20" dirty="0">
                <a:latin typeface="Calibri" panose="020F0502020204030204" pitchFamily="34" charset="0"/>
                <a:ea typeface="Calibri" panose="020F0502020204030204" pitchFamily="34" charset="0"/>
                <a:cs typeface="Times New Roman" panose="02020603050405020304" pitchFamily="18" charset="0"/>
              </a:rPr>
              <a:t> </a:t>
            </a:r>
            <a:r>
              <a:rPr lang="es-CO" spc="-5" dirty="0">
                <a:latin typeface="Calibri" panose="020F0502020204030204" pitchFamily="34" charset="0"/>
                <a:ea typeface="Calibri" panose="020F0502020204030204" pitchFamily="34" charset="0"/>
                <a:cs typeface="Times New Roman" panose="02020603050405020304" pitchFamily="18" charset="0"/>
              </a:rPr>
              <a:t>consolidación.</a:t>
            </a:r>
            <a:endParaRPr lang="es-CO"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5110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5379" y="0"/>
            <a:ext cx="12217379" cy="6873612"/>
          </a:xfrm>
        </p:spPr>
      </p:pic>
      <p:sp>
        <p:nvSpPr>
          <p:cNvPr id="2" name="Título 1"/>
          <p:cNvSpPr>
            <a:spLocks noGrp="1"/>
          </p:cNvSpPr>
          <p:nvPr>
            <p:ph type="title"/>
          </p:nvPr>
        </p:nvSpPr>
        <p:spPr>
          <a:xfrm>
            <a:off x="469710" y="365125"/>
            <a:ext cx="10515600" cy="1325563"/>
          </a:xfrm>
        </p:spPr>
        <p:txBody>
          <a:bodyPr/>
          <a:lstStyle/>
          <a:p>
            <a:pPr algn="ctr"/>
            <a:r>
              <a:rPr lang="es-CO" dirty="0"/>
              <a:t>PRESTADORES DE SERVICIOS DE SALUD</a:t>
            </a:r>
          </a:p>
        </p:txBody>
      </p:sp>
      <p:sp>
        <p:nvSpPr>
          <p:cNvPr id="3" name="Rectángulo 2"/>
          <p:cNvSpPr/>
          <p:nvPr/>
        </p:nvSpPr>
        <p:spPr>
          <a:xfrm>
            <a:off x="655093" y="2644170"/>
            <a:ext cx="10698707" cy="461665"/>
          </a:xfrm>
          <a:prstGeom prst="rect">
            <a:avLst/>
          </a:prstGeom>
        </p:spPr>
        <p:txBody>
          <a:bodyPr wrap="square">
            <a:spAutoFit/>
          </a:bodyPr>
          <a:lstStyle/>
          <a:p>
            <a:r>
              <a:rPr lang="es-CO" sz="2400" dirty="0">
                <a:solidFill>
                  <a:srgbClr val="000000"/>
                </a:solidFill>
                <a:latin typeface="Arial" panose="020B0604020202020204" pitchFamily="34" charset="0"/>
                <a:cs typeface="Arial" panose="020B0604020202020204" pitchFamily="34" charset="0"/>
              </a:rPr>
              <a:t>	</a:t>
            </a:r>
          </a:p>
        </p:txBody>
      </p:sp>
      <p:sp>
        <p:nvSpPr>
          <p:cNvPr id="6" name="Rectángulo 5"/>
          <p:cNvSpPr/>
          <p:nvPr/>
        </p:nvSpPr>
        <p:spPr>
          <a:xfrm>
            <a:off x="1678675" y="1567265"/>
            <a:ext cx="9075761" cy="5909310"/>
          </a:xfrm>
          <a:prstGeom prst="rect">
            <a:avLst/>
          </a:prstGeom>
        </p:spPr>
        <p:txBody>
          <a:bodyPr wrap="square">
            <a:spAutoFit/>
          </a:bodyPr>
          <a:lstStyle/>
          <a:p>
            <a:pPr marL="342900" indent="-342900">
              <a:buAutoNum type="arabicParenR"/>
            </a:pPr>
            <a:r>
              <a:rPr lang="es-CO" b="1" spc="-5" dirty="0">
                <a:latin typeface="Calibri" panose="020F0502020204030204" pitchFamily="34" charset="0"/>
                <a:ea typeface="Calibri" panose="020F0502020204030204" pitchFamily="34" charset="0"/>
                <a:cs typeface="Times New Roman" panose="02020603050405020304" pitchFamily="18" charset="0"/>
              </a:rPr>
              <a:t>las</a:t>
            </a:r>
            <a:r>
              <a:rPr lang="es-CO" b="1" spc="25" dirty="0">
                <a:latin typeface="Calibri" panose="020F0502020204030204" pitchFamily="34" charset="0"/>
                <a:ea typeface="Calibri" panose="020F0502020204030204" pitchFamily="34" charset="0"/>
                <a:cs typeface="Times New Roman" panose="02020603050405020304" pitchFamily="18" charset="0"/>
              </a:rPr>
              <a:t> </a:t>
            </a:r>
            <a:r>
              <a:rPr lang="es-CO" b="1" spc="-5" dirty="0">
                <a:latin typeface="Calibri" panose="020F0502020204030204" pitchFamily="34" charset="0"/>
                <a:ea typeface="Calibri" panose="020F0502020204030204" pitchFamily="34" charset="0"/>
                <a:cs typeface="Times New Roman" panose="02020603050405020304" pitchFamily="18" charset="0"/>
              </a:rPr>
              <a:t>Instituciones</a:t>
            </a:r>
            <a:r>
              <a:rPr lang="es-CO" b="1" spc="45" dirty="0">
                <a:latin typeface="Calibri" panose="020F0502020204030204" pitchFamily="34" charset="0"/>
                <a:ea typeface="Calibri" panose="020F0502020204030204" pitchFamily="34" charset="0"/>
                <a:cs typeface="Times New Roman" panose="02020603050405020304" pitchFamily="18" charset="0"/>
              </a:rPr>
              <a:t> </a:t>
            </a:r>
            <a:r>
              <a:rPr lang="es-CO" b="1" dirty="0">
                <a:latin typeface="Calibri" panose="020F0502020204030204" pitchFamily="34" charset="0"/>
                <a:ea typeface="Calibri" panose="020F0502020204030204" pitchFamily="34" charset="0"/>
                <a:cs typeface="Times New Roman" panose="02020603050405020304" pitchFamily="18" charset="0"/>
              </a:rPr>
              <a:t>Prestadoras</a:t>
            </a:r>
            <a:r>
              <a:rPr lang="es-CO" b="1" spc="30" dirty="0">
                <a:latin typeface="Calibri" panose="020F0502020204030204" pitchFamily="34" charset="0"/>
                <a:ea typeface="Calibri" panose="020F0502020204030204" pitchFamily="34" charset="0"/>
                <a:cs typeface="Times New Roman" panose="02020603050405020304" pitchFamily="18" charset="0"/>
              </a:rPr>
              <a:t> </a:t>
            </a:r>
            <a:r>
              <a:rPr lang="es-CO" b="1" dirty="0">
                <a:latin typeface="Calibri" panose="020F0502020204030204" pitchFamily="34" charset="0"/>
                <a:ea typeface="Calibri" panose="020F0502020204030204" pitchFamily="34" charset="0"/>
                <a:cs typeface="Times New Roman" panose="02020603050405020304" pitchFamily="18" charset="0"/>
              </a:rPr>
              <a:t>de</a:t>
            </a:r>
            <a:r>
              <a:rPr lang="es-CO" b="1" spc="40" dirty="0">
                <a:latin typeface="Calibri" panose="020F0502020204030204" pitchFamily="34" charset="0"/>
                <a:ea typeface="Calibri" panose="020F0502020204030204" pitchFamily="34" charset="0"/>
                <a:cs typeface="Times New Roman" panose="02020603050405020304" pitchFamily="18" charset="0"/>
              </a:rPr>
              <a:t> </a:t>
            </a:r>
            <a:r>
              <a:rPr lang="es-CO" b="1" spc="-5" dirty="0">
                <a:latin typeface="Calibri" panose="020F0502020204030204" pitchFamily="34" charset="0"/>
                <a:ea typeface="Calibri" panose="020F0502020204030204" pitchFamily="34" charset="0"/>
                <a:cs typeface="Times New Roman" panose="02020603050405020304" pitchFamily="18" charset="0"/>
              </a:rPr>
              <a:t>Servicios</a:t>
            </a:r>
            <a:r>
              <a:rPr lang="es-CO" b="1" spc="30" dirty="0">
                <a:latin typeface="Calibri" panose="020F0502020204030204" pitchFamily="34" charset="0"/>
                <a:ea typeface="Calibri" panose="020F0502020204030204" pitchFamily="34" charset="0"/>
                <a:cs typeface="Times New Roman" panose="02020603050405020304" pitchFamily="18" charset="0"/>
              </a:rPr>
              <a:t> </a:t>
            </a:r>
            <a:r>
              <a:rPr lang="es-CO" b="1" dirty="0">
                <a:latin typeface="Calibri" panose="020F0502020204030204" pitchFamily="34" charset="0"/>
                <a:ea typeface="Calibri" panose="020F0502020204030204" pitchFamily="34" charset="0"/>
                <a:cs typeface="Times New Roman" panose="02020603050405020304" pitchFamily="18" charset="0"/>
              </a:rPr>
              <a:t>de</a:t>
            </a:r>
            <a:r>
              <a:rPr lang="es-CO" b="1" spc="45" dirty="0">
                <a:latin typeface="Calibri" panose="020F0502020204030204" pitchFamily="34" charset="0"/>
                <a:ea typeface="Calibri" panose="020F0502020204030204" pitchFamily="34" charset="0"/>
                <a:cs typeface="Times New Roman" panose="02020603050405020304" pitchFamily="18" charset="0"/>
              </a:rPr>
              <a:t> </a:t>
            </a:r>
            <a:r>
              <a:rPr lang="es-CO" b="1" spc="-5" dirty="0">
                <a:latin typeface="Calibri" panose="020F0502020204030204" pitchFamily="34" charset="0"/>
                <a:ea typeface="Calibri" panose="020F0502020204030204" pitchFamily="34" charset="0"/>
                <a:cs typeface="Times New Roman" panose="02020603050405020304" pitchFamily="18" charset="0"/>
              </a:rPr>
              <a:t>Salud</a:t>
            </a:r>
            <a:r>
              <a:rPr lang="es-CO" b="1" spc="35" dirty="0">
                <a:latin typeface="Calibri" panose="020F0502020204030204" pitchFamily="34" charset="0"/>
                <a:ea typeface="Calibri" panose="020F0502020204030204" pitchFamily="34" charset="0"/>
                <a:cs typeface="Times New Roman" panose="02020603050405020304" pitchFamily="18" charset="0"/>
              </a:rPr>
              <a:t> </a:t>
            </a:r>
            <a:r>
              <a:rPr lang="es-CO" b="1" spc="-5" dirty="0">
                <a:latin typeface="Calibri" panose="020F0502020204030204" pitchFamily="34" charset="0"/>
                <a:ea typeface="Calibri" panose="020F0502020204030204" pitchFamily="34" charset="0"/>
                <a:cs typeface="Times New Roman" panose="02020603050405020304" pitchFamily="18" charset="0"/>
              </a:rPr>
              <a:t>(IPS): </a:t>
            </a:r>
            <a:r>
              <a:rPr lang="es-CO" spc="-5" dirty="0">
                <a:latin typeface="Calibri" panose="020F0502020204030204" pitchFamily="34" charset="0"/>
                <a:ea typeface="Calibri" panose="020F0502020204030204" pitchFamily="34" charset="0"/>
                <a:cs typeface="Times New Roman" panose="02020603050405020304" pitchFamily="18" charset="0"/>
              </a:rPr>
              <a:t>Son las entidades cuyo objeto social es la prestación de servicios de salud y se encuentran inscritas y con servicios de salud habilitados de conformidad al sistema Obligatorio de Garantía de calidad en salud.</a:t>
            </a:r>
          </a:p>
          <a:p>
            <a:pPr marL="342900" indent="-342900">
              <a:buAutoNum type="arabicParenR"/>
            </a:pPr>
            <a:endParaRPr lang="es-CO" spc="-5"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Tx/>
              <a:buAutoNum type="arabicParenR"/>
            </a:pPr>
            <a:r>
              <a:rPr lang="es-CO" spc="-5" dirty="0">
                <a:latin typeface="Calibri" panose="020F0502020204030204" pitchFamily="34" charset="0"/>
                <a:ea typeface="Calibri" panose="020F0502020204030204" pitchFamily="34" charset="0"/>
                <a:cs typeface="Times New Roman" panose="02020603050405020304" pitchFamily="18" charset="0"/>
              </a:rPr>
              <a:t>l</a:t>
            </a:r>
            <a:r>
              <a:rPr lang="es-CO" b="1" spc="-5" dirty="0">
                <a:latin typeface="Calibri" panose="020F0502020204030204" pitchFamily="34" charset="0"/>
                <a:ea typeface="Calibri" panose="020F0502020204030204" pitchFamily="34" charset="0"/>
                <a:cs typeface="Times New Roman" panose="02020603050405020304" pitchFamily="18" charset="0"/>
              </a:rPr>
              <a:t>os</a:t>
            </a:r>
            <a:r>
              <a:rPr lang="es-CO" b="1" spc="35" dirty="0">
                <a:latin typeface="Calibri" panose="020F0502020204030204" pitchFamily="34" charset="0"/>
                <a:ea typeface="Calibri" panose="020F0502020204030204" pitchFamily="34" charset="0"/>
                <a:cs typeface="Times New Roman" panose="02020603050405020304" pitchFamily="18" charset="0"/>
              </a:rPr>
              <a:t> </a:t>
            </a:r>
            <a:r>
              <a:rPr lang="es-CO" b="1" spc="-5" dirty="0">
                <a:latin typeface="Calibri" panose="020F0502020204030204" pitchFamily="34" charset="0"/>
                <a:ea typeface="Calibri" panose="020F0502020204030204" pitchFamily="34" charset="0"/>
                <a:cs typeface="Times New Roman" panose="02020603050405020304" pitchFamily="18" charset="0"/>
              </a:rPr>
              <a:t>Profesionales</a:t>
            </a:r>
            <a:r>
              <a:rPr lang="es-CO" b="1" spc="35" dirty="0">
                <a:latin typeface="Calibri" panose="020F0502020204030204" pitchFamily="34" charset="0"/>
                <a:ea typeface="Calibri" panose="020F0502020204030204" pitchFamily="34" charset="0"/>
                <a:cs typeface="Times New Roman" panose="02020603050405020304" pitchFamily="18" charset="0"/>
              </a:rPr>
              <a:t> </a:t>
            </a:r>
            <a:r>
              <a:rPr lang="es-CO" b="1" dirty="0">
                <a:latin typeface="Calibri" panose="020F0502020204030204" pitchFamily="34" charset="0"/>
                <a:ea typeface="Calibri" panose="020F0502020204030204" pitchFamily="34" charset="0"/>
                <a:cs typeface="Times New Roman" panose="02020603050405020304" pitchFamily="18" charset="0"/>
              </a:rPr>
              <a:t>Independientes</a:t>
            </a:r>
            <a:r>
              <a:rPr lang="es-CO" b="1" spc="45" dirty="0">
                <a:latin typeface="Calibri" panose="020F0502020204030204" pitchFamily="34" charset="0"/>
                <a:ea typeface="Calibri" panose="020F0502020204030204" pitchFamily="34" charset="0"/>
                <a:cs typeface="Times New Roman" panose="02020603050405020304" pitchFamily="18" charset="0"/>
              </a:rPr>
              <a:t> </a:t>
            </a:r>
            <a:r>
              <a:rPr lang="es-CO" b="1" dirty="0">
                <a:latin typeface="Calibri" panose="020F0502020204030204" pitchFamily="34" charset="0"/>
                <a:ea typeface="Calibri" panose="020F0502020204030204" pitchFamily="34" charset="0"/>
                <a:cs typeface="Times New Roman" panose="02020603050405020304" pitchFamily="18" charset="0"/>
              </a:rPr>
              <a:t>de</a:t>
            </a:r>
            <a:r>
              <a:rPr lang="es-CO" b="1" spc="35" dirty="0">
                <a:latin typeface="Calibri" panose="020F0502020204030204" pitchFamily="34" charset="0"/>
                <a:ea typeface="Calibri" panose="020F0502020204030204" pitchFamily="34" charset="0"/>
                <a:cs typeface="Times New Roman" panose="02020603050405020304" pitchFamily="18" charset="0"/>
              </a:rPr>
              <a:t> </a:t>
            </a:r>
            <a:r>
              <a:rPr lang="es-CO" b="1" spc="-5" dirty="0">
                <a:latin typeface="Calibri" panose="020F0502020204030204" pitchFamily="34" charset="0"/>
                <a:ea typeface="Calibri" panose="020F0502020204030204" pitchFamily="34" charset="0"/>
                <a:cs typeface="Times New Roman" panose="02020603050405020304" pitchFamily="18" charset="0"/>
              </a:rPr>
              <a:t>Salud: </a:t>
            </a:r>
            <a:r>
              <a:rPr lang="es-CO" spc="-5" dirty="0">
                <a:latin typeface="Calibri" panose="020F0502020204030204" pitchFamily="34" charset="0"/>
                <a:ea typeface="Calibri" panose="020F0502020204030204" pitchFamily="34" charset="0"/>
                <a:cs typeface="Times New Roman" panose="02020603050405020304" pitchFamily="18" charset="0"/>
              </a:rPr>
              <a:t>Son todas las personas naturales de un programa de educación superior de ciencias de la salud con las facultades para actuar de manera autónoma en la prestación del servicio de Salud.</a:t>
            </a:r>
          </a:p>
          <a:p>
            <a:pPr marL="342900" indent="-342900">
              <a:buFontTx/>
              <a:buAutoNum type="arabicParenR"/>
            </a:pPr>
            <a:endParaRPr lang="es-CO" spc="-5"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Tx/>
              <a:buAutoNum type="arabicParenR"/>
            </a:pPr>
            <a:r>
              <a:rPr lang="es-CO" spc="-25" dirty="0">
                <a:latin typeface="Calibri" panose="020F0502020204030204" pitchFamily="34" charset="0"/>
                <a:ea typeface="Calibri" panose="020F0502020204030204" pitchFamily="34" charset="0"/>
                <a:cs typeface="Times New Roman" panose="02020603050405020304" pitchFamily="18" charset="0"/>
              </a:rPr>
              <a:t> </a:t>
            </a:r>
            <a:r>
              <a:rPr lang="es-CO" b="1" spc="-5" dirty="0">
                <a:latin typeface="Calibri" panose="020F0502020204030204" pitchFamily="34" charset="0"/>
                <a:ea typeface="Calibri" panose="020F0502020204030204" pitchFamily="34" charset="0"/>
                <a:cs typeface="Times New Roman" panose="02020603050405020304" pitchFamily="18" charset="0"/>
              </a:rPr>
              <a:t>las</a:t>
            </a:r>
            <a:r>
              <a:rPr lang="es-CO" b="1" spc="-25" dirty="0">
                <a:latin typeface="Calibri" panose="020F0502020204030204" pitchFamily="34" charset="0"/>
                <a:ea typeface="Calibri" panose="020F0502020204030204" pitchFamily="34" charset="0"/>
                <a:cs typeface="Times New Roman" panose="02020603050405020304" pitchFamily="18" charset="0"/>
              </a:rPr>
              <a:t> </a:t>
            </a:r>
            <a:r>
              <a:rPr lang="es-CO" b="1" spc="-5" dirty="0">
                <a:latin typeface="Calibri" panose="020F0502020204030204" pitchFamily="34" charset="0"/>
                <a:ea typeface="Calibri" panose="020F0502020204030204" pitchFamily="34" charset="0"/>
                <a:cs typeface="Times New Roman" panose="02020603050405020304" pitchFamily="18" charset="0"/>
              </a:rPr>
              <a:t>Entidades</a:t>
            </a:r>
            <a:r>
              <a:rPr lang="es-CO" b="1" spc="-25" dirty="0">
                <a:latin typeface="Calibri" panose="020F0502020204030204" pitchFamily="34" charset="0"/>
                <a:ea typeface="Calibri" panose="020F0502020204030204" pitchFamily="34" charset="0"/>
                <a:cs typeface="Times New Roman" panose="02020603050405020304" pitchFamily="18" charset="0"/>
              </a:rPr>
              <a:t> </a:t>
            </a:r>
            <a:r>
              <a:rPr lang="es-CO" b="1" spc="-5" dirty="0">
                <a:latin typeface="Calibri" panose="020F0502020204030204" pitchFamily="34" charset="0"/>
                <a:ea typeface="Calibri" panose="020F0502020204030204" pitchFamily="34" charset="0"/>
                <a:cs typeface="Times New Roman" panose="02020603050405020304" pitchFamily="18" charset="0"/>
              </a:rPr>
              <a:t>con</a:t>
            </a:r>
            <a:r>
              <a:rPr lang="es-CO" b="1" spc="-20" dirty="0">
                <a:latin typeface="Calibri" panose="020F0502020204030204" pitchFamily="34" charset="0"/>
                <a:ea typeface="Calibri" panose="020F0502020204030204" pitchFamily="34" charset="0"/>
                <a:cs typeface="Times New Roman" panose="02020603050405020304" pitchFamily="18" charset="0"/>
              </a:rPr>
              <a:t> </a:t>
            </a:r>
            <a:r>
              <a:rPr lang="es-CO" b="1" dirty="0">
                <a:latin typeface="Calibri" panose="020F0502020204030204" pitchFamily="34" charset="0"/>
                <a:ea typeface="Calibri" panose="020F0502020204030204" pitchFamily="34" charset="0"/>
                <a:cs typeface="Times New Roman" panose="02020603050405020304" pitchFamily="18" charset="0"/>
              </a:rPr>
              <a:t>objeto</a:t>
            </a:r>
            <a:r>
              <a:rPr lang="es-CO" b="1" spc="-20" dirty="0">
                <a:latin typeface="Calibri" panose="020F0502020204030204" pitchFamily="34" charset="0"/>
                <a:ea typeface="Calibri" panose="020F0502020204030204" pitchFamily="34" charset="0"/>
                <a:cs typeface="Times New Roman" panose="02020603050405020304" pitchFamily="18" charset="0"/>
              </a:rPr>
              <a:t> </a:t>
            </a:r>
            <a:r>
              <a:rPr lang="es-CO" b="1" spc="-5" dirty="0">
                <a:latin typeface="Calibri" panose="020F0502020204030204" pitchFamily="34" charset="0"/>
                <a:ea typeface="Calibri" panose="020F0502020204030204" pitchFamily="34" charset="0"/>
                <a:cs typeface="Times New Roman" panose="02020603050405020304" pitchFamily="18" charset="0"/>
              </a:rPr>
              <a:t>social</a:t>
            </a:r>
            <a:r>
              <a:rPr lang="es-CO" b="1" spc="-20" dirty="0">
                <a:latin typeface="Calibri" panose="020F0502020204030204" pitchFamily="34" charset="0"/>
                <a:ea typeface="Calibri" panose="020F0502020204030204" pitchFamily="34" charset="0"/>
                <a:cs typeface="Times New Roman" panose="02020603050405020304" pitchFamily="18" charset="0"/>
              </a:rPr>
              <a:t> </a:t>
            </a:r>
            <a:r>
              <a:rPr lang="es-CO" b="1" dirty="0">
                <a:latin typeface="Calibri" panose="020F0502020204030204" pitchFamily="34" charset="0"/>
                <a:ea typeface="Calibri" panose="020F0502020204030204" pitchFamily="34" charset="0"/>
                <a:cs typeface="Times New Roman" panose="02020603050405020304" pitchFamily="18" charset="0"/>
              </a:rPr>
              <a:t>diferente</a:t>
            </a:r>
            <a:r>
              <a:rPr lang="es-CO" b="1" spc="-25" dirty="0">
                <a:latin typeface="Calibri" panose="020F0502020204030204" pitchFamily="34" charset="0"/>
                <a:ea typeface="Calibri" panose="020F0502020204030204" pitchFamily="34" charset="0"/>
                <a:cs typeface="Times New Roman" panose="02020603050405020304" pitchFamily="18" charset="0"/>
              </a:rPr>
              <a:t>: </a:t>
            </a:r>
            <a:r>
              <a:rPr lang="es-CO" spc="-25" dirty="0">
                <a:latin typeface="Calibri" panose="020F0502020204030204" pitchFamily="34" charset="0"/>
                <a:ea typeface="Calibri" panose="020F0502020204030204" pitchFamily="34" charset="0"/>
                <a:cs typeface="Times New Roman" panose="02020603050405020304" pitchFamily="18" charset="0"/>
              </a:rPr>
              <a:t>Su Objeto social no es la prestación de servicios de salud y que por requerimientos propios de la actividad que realizan , brindan servicios de salud de baja y media complejidad.</a:t>
            </a:r>
          </a:p>
          <a:p>
            <a:pPr marL="342900" indent="-342900">
              <a:buFontTx/>
              <a:buAutoNum type="arabicParenR"/>
            </a:pPr>
            <a:endParaRPr lang="es-CO" spc="-25" dirty="0">
              <a:latin typeface="Calibri" panose="020F0502020204030204" pitchFamily="34" charset="0"/>
              <a:ea typeface="Calibri" panose="020F0502020204030204" pitchFamily="34" charset="0"/>
              <a:cs typeface="Times New Roman" panose="02020603050405020304" pitchFamily="18" charset="0"/>
            </a:endParaRPr>
          </a:p>
          <a:p>
            <a:endParaRPr lang="es-CO" dirty="0"/>
          </a:p>
          <a:p>
            <a:r>
              <a:rPr lang="es-CO" b="1" spc="-5" dirty="0">
                <a:latin typeface="Calibri" panose="020F0502020204030204" pitchFamily="34" charset="0"/>
                <a:ea typeface="Calibri" panose="020F0502020204030204" pitchFamily="34" charset="0"/>
                <a:cs typeface="Times New Roman" panose="02020603050405020304" pitchFamily="18" charset="0"/>
              </a:rPr>
              <a:t>4) Transporte especial de pacientes: </a:t>
            </a:r>
            <a:r>
              <a:rPr lang="es-CO" spc="-5" dirty="0">
                <a:latin typeface="Calibri" panose="020F0502020204030204" pitchFamily="34" charset="0"/>
                <a:ea typeface="Calibri" panose="020F0502020204030204" pitchFamily="34" charset="0"/>
                <a:cs typeface="Times New Roman" panose="02020603050405020304" pitchFamily="18" charset="0"/>
              </a:rPr>
              <a:t>Son prestadores de servicios de salud que realizan traslado de pacientes en ambulancia y pueden realizar atención </a:t>
            </a:r>
            <a:r>
              <a:rPr lang="es-CO" spc="-5" dirty="0" err="1">
                <a:latin typeface="Calibri" panose="020F0502020204030204" pitchFamily="34" charset="0"/>
                <a:ea typeface="Calibri" panose="020F0502020204030204" pitchFamily="34" charset="0"/>
                <a:cs typeface="Times New Roman" panose="02020603050405020304" pitchFamily="18" charset="0"/>
              </a:rPr>
              <a:t>prehospitalaria</a:t>
            </a:r>
            <a:r>
              <a:rPr lang="es-CO" spc="-5" dirty="0">
                <a:latin typeface="Calibri" panose="020F0502020204030204" pitchFamily="34" charset="0"/>
                <a:ea typeface="Calibri" panose="020F0502020204030204" pitchFamily="34" charset="0"/>
                <a:cs typeface="Times New Roman" panose="02020603050405020304" pitchFamily="18" charset="0"/>
              </a:rPr>
              <a:t>.</a:t>
            </a:r>
          </a:p>
          <a:p>
            <a:pPr marL="342900" indent="-342900">
              <a:buFontTx/>
              <a:buAutoNum type="arabicParenR"/>
            </a:pPr>
            <a:endParaRPr lang="es-CO" spc="-5" dirty="0">
              <a:latin typeface="Calibri" panose="020F0502020204030204" pitchFamily="34" charset="0"/>
              <a:ea typeface="Calibri" panose="020F0502020204030204" pitchFamily="34" charset="0"/>
              <a:cs typeface="Times New Roman" panose="02020603050405020304" pitchFamily="18" charset="0"/>
            </a:endParaRPr>
          </a:p>
          <a:p>
            <a:endParaRPr lang="es-CO" spc="4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AutoNum type="arabicParenR"/>
            </a:pPr>
            <a:endParaRPr lang="es-CO" spc="-5" dirty="0">
              <a:latin typeface="Calibri" panose="020F0502020204030204" pitchFamily="34" charset="0"/>
              <a:ea typeface="Calibri" panose="020F0502020204030204" pitchFamily="34" charset="0"/>
              <a:cs typeface="Times New Roman" panose="02020603050405020304" pitchFamily="18" charset="0"/>
            </a:endParaRPr>
          </a:p>
          <a:p>
            <a:pPr marL="342900" indent="-342900">
              <a:buAutoNum type="arabicParenR"/>
            </a:pPr>
            <a:endParaRPr lang="es-CO" spc="-5" dirty="0">
              <a:latin typeface="Calibri" panose="020F0502020204030204" pitchFamily="34" charset="0"/>
              <a:ea typeface="Calibri" panose="020F0502020204030204" pitchFamily="34" charset="0"/>
              <a:cs typeface="Times New Roman" panose="02020603050405020304" pitchFamily="18" charset="0"/>
            </a:endParaRPr>
          </a:p>
          <a:p>
            <a:pPr marL="342900" indent="-342900">
              <a:buAutoNum type="arabicParenR"/>
            </a:pPr>
            <a:endParaRPr lang="es-CO" spc="-5" dirty="0">
              <a:latin typeface="Calibri" panose="020F0502020204030204" pitchFamily="34" charset="0"/>
              <a:ea typeface="Calibri" panose="020F0502020204030204" pitchFamily="34" charset="0"/>
              <a:cs typeface="Times New Roman" panose="02020603050405020304" pitchFamily="18" charset="0"/>
            </a:endParaRPr>
          </a:p>
          <a:p>
            <a:pPr marL="342900" indent="-342900">
              <a:buAutoNum type="arabicParenR"/>
            </a:pPr>
            <a:endParaRPr lang="es-CO" spc="-5"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999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5379" y="0"/>
            <a:ext cx="12217379" cy="6873612"/>
          </a:xfrm>
        </p:spPr>
      </p:pic>
      <p:sp>
        <p:nvSpPr>
          <p:cNvPr id="2" name="Título 1"/>
          <p:cNvSpPr>
            <a:spLocks noGrp="1"/>
          </p:cNvSpPr>
          <p:nvPr>
            <p:ph type="title"/>
          </p:nvPr>
        </p:nvSpPr>
        <p:spPr/>
        <p:txBody>
          <a:bodyPr/>
          <a:lstStyle/>
          <a:p>
            <a:pPr algn="ctr"/>
            <a:r>
              <a:rPr lang="es-CO" dirty="0"/>
              <a:t>Servicios odontológicos Habilitados</a:t>
            </a:r>
          </a:p>
        </p:txBody>
      </p:sp>
      <p:sp>
        <p:nvSpPr>
          <p:cNvPr id="3" name="Rectángulo 2"/>
          <p:cNvSpPr/>
          <p:nvPr/>
        </p:nvSpPr>
        <p:spPr>
          <a:xfrm>
            <a:off x="655093" y="2644170"/>
            <a:ext cx="10698707" cy="461665"/>
          </a:xfrm>
          <a:prstGeom prst="rect">
            <a:avLst/>
          </a:prstGeom>
        </p:spPr>
        <p:txBody>
          <a:bodyPr wrap="square">
            <a:spAutoFit/>
          </a:bodyPr>
          <a:lstStyle/>
          <a:p>
            <a:r>
              <a:rPr lang="es-CO" sz="2400" dirty="0">
                <a:solidFill>
                  <a:srgbClr val="000000"/>
                </a:solidFill>
                <a:latin typeface="Arial" panose="020B0604020202020204" pitchFamily="34" charset="0"/>
                <a:cs typeface="Arial" panose="020B0604020202020204" pitchFamily="34" charset="0"/>
              </a:rPr>
              <a:t>	</a:t>
            </a:r>
          </a:p>
        </p:txBody>
      </p:sp>
      <p:graphicFrame>
        <p:nvGraphicFramePr>
          <p:cNvPr id="7" name="Objeto 6"/>
          <p:cNvGraphicFramePr>
            <a:graphicFrameLocks noChangeAspect="1"/>
          </p:cNvGraphicFramePr>
          <p:nvPr>
            <p:extLst>
              <p:ext uri="{D42A27DB-BD31-4B8C-83A1-F6EECF244321}">
                <p14:modId xmlns:p14="http://schemas.microsoft.com/office/powerpoint/2010/main" val="4245644649"/>
              </p:ext>
            </p:extLst>
          </p:nvPr>
        </p:nvGraphicFramePr>
        <p:xfrm>
          <a:off x="1185863" y="1690688"/>
          <a:ext cx="9426575" cy="3206750"/>
        </p:xfrm>
        <a:graphic>
          <a:graphicData uri="http://schemas.openxmlformats.org/presentationml/2006/ole">
            <mc:AlternateContent xmlns:mc="http://schemas.openxmlformats.org/markup-compatibility/2006">
              <mc:Choice xmlns:v="urn:schemas-microsoft-com:vml" Requires="v">
                <p:oleObj spid="_x0000_s1056" name="Worksheet" r:id="rId4" imgW="5600570" imgH="1428711" progId="Excel.Sheet.12">
                  <p:embed/>
                </p:oleObj>
              </mc:Choice>
              <mc:Fallback>
                <p:oleObj name="Worksheet" r:id="rId4" imgW="5600570" imgH="1428711" progId="Excel.Sheet.12">
                  <p:embed/>
                  <p:pic>
                    <p:nvPicPr>
                      <p:cNvPr id="0" name=""/>
                      <p:cNvPicPr/>
                      <p:nvPr/>
                    </p:nvPicPr>
                    <p:blipFill>
                      <a:blip r:embed="rId5"/>
                      <a:stretch>
                        <a:fillRect/>
                      </a:stretch>
                    </p:blipFill>
                    <p:spPr>
                      <a:xfrm>
                        <a:off x="1185863" y="1690688"/>
                        <a:ext cx="9426575" cy="3206750"/>
                      </a:xfrm>
                      <a:prstGeom prst="rect">
                        <a:avLst/>
                      </a:prstGeom>
                    </p:spPr>
                  </p:pic>
                </p:oleObj>
              </mc:Fallback>
            </mc:AlternateContent>
          </a:graphicData>
        </a:graphic>
      </p:graphicFrame>
    </p:spTree>
    <p:extLst>
      <p:ext uri="{BB962C8B-B14F-4D97-AF65-F5344CB8AC3E}">
        <p14:creationId xmlns:p14="http://schemas.microsoft.com/office/powerpoint/2010/main" val="1400826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5379" y="-1964"/>
            <a:ext cx="12217379" cy="6873612"/>
          </a:xfrm>
        </p:spPr>
      </p:pic>
      <p:sp>
        <p:nvSpPr>
          <p:cNvPr id="2" name="Título 1"/>
          <p:cNvSpPr>
            <a:spLocks noGrp="1"/>
          </p:cNvSpPr>
          <p:nvPr>
            <p:ph type="title"/>
          </p:nvPr>
        </p:nvSpPr>
        <p:spPr/>
        <p:txBody>
          <a:bodyPr/>
          <a:lstStyle/>
          <a:p>
            <a:pPr algn="ctr"/>
            <a:r>
              <a:rPr lang="es-CO" dirty="0"/>
              <a:t>Profesionales odontología Habilitados</a:t>
            </a:r>
          </a:p>
        </p:txBody>
      </p:sp>
      <p:sp>
        <p:nvSpPr>
          <p:cNvPr id="3" name="Rectángulo 2"/>
          <p:cNvSpPr/>
          <p:nvPr/>
        </p:nvSpPr>
        <p:spPr>
          <a:xfrm>
            <a:off x="655093" y="2644170"/>
            <a:ext cx="10698707" cy="461665"/>
          </a:xfrm>
          <a:prstGeom prst="rect">
            <a:avLst/>
          </a:prstGeom>
        </p:spPr>
        <p:txBody>
          <a:bodyPr wrap="square">
            <a:spAutoFit/>
          </a:bodyPr>
          <a:lstStyle/>
          <a:p>
            <a:r>
              <a:rPr lang="es-CO" sz="2400" dirty="0">
                <a:solidFill>
                  <a:srgbClr val="000000"/>
                </a:solidFill>
                <a:latin typeface="Arial" panose="020B0604020202020204" pitchFamily="34" charset="0"/>
                <a:cs typeface="Arial" panose="020B0604020202020204" pitchFamily="34" charset="0"/>
              </a:rPr>
              <a:t>	</a:t>
            </a:r>
          </a:p>
        </p:txBody>
      </p:sp>
      <p:graphicFrame>
        <p:nvGraphicFramePr>
          <p:cNvPr id="7" name="Objeto 6"/>
          <p:cNvGraphicFramePr>
            <a:graphicFrameLocks noChangeAspect="1"/>
          </p:cNvGraphicFramePr>
          <p:nvPr>
            <p:extLst>
              <p:ext uri="{D42A27DB-BD31-4B8C-83A1-F6EECF244321}">
                <p14:modId xmlns:p14="http://schemas.microsoft.com/office/powerpoint/2010/main" val="639630300"/>
              </p:ext>
            </p:extLst>
          </p:nvPr>
        </p:nvGraphicFramePr>
        <p:xfrm>
          <a:off x="1393166" y="1690688"/>
          <a:ext cx="9687008" cy="3116687"/>
        </p:xfrm>
        <a:graphic>
          <a:graphicData uri="http://schemas.openxmlformats.org/presentationml/2006/ole">
            <mc:AlternateContent xmlns:mc="http://schemas.openxmlformats.org/markup-compatibility/2006">
              <mc:Choice xmlns:v="urn:schemas-microsoft-com:vml" Requires="v">
                <p:oleObj spid="_x0000_s2078" name="Worksheet" r:id="rId4" imgW="5600570" imgH="1419328" progId="Excel.Sheet.12">
                  <p:embed/>
                </p:oleObj>
              </mc:Choice>
              <mc:Fallback>
                <p:oleObj name="Worksheet" r:id="rId4" imgW="5600570" imgH="1419328" progId="Excel.Sheet.12">
                  <p:embed/>
                  <p:pic>
                    <p:nvPicPr>
                      <p:cNvPr id="0" name=""/>
                      <p:cNvPicPr/>
                      <p:nvPr/>
                    </p:nvPicPr>
                    <p:blipFill>
                      <a:blip r:embed="rId5"/>
                      <a:stretch>
                        <a:fillRect/>
                      </a:stretch>
                    </p:blipFill>
                    <p:spPr>
                      <a:xfrm>
                        <a:off x="1393166" y="1690688"/>
                        <a:ext cx="9687008" cy="3116687"/>
                      </a:xfrm>
                      <a:prstGeom prst="rect">
                        <a:avLst/>
                      </a:prstGeom>
                    </p:spPr>
                  </p:pic>
                </p:oleObj>
              </mc:Fallback>
            </mc:AlternateContent>
          </a:graphicData>
        </a:graphic>
      </p:graphicFrame>
    </p:spTree>
    <p:extLst>
      <p:ext uri="{BB962C8B-B14F-4D97-AF65-F5344CB8AC3E}">
        <p14:creationId xmlns:p14="http://schemas.microsoft.com/office/powerpoint/2010/main" val="1937327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5379" y="9300"/>
            <a:ext cx="12217379" cy="6903292"/>
          </a:xfrm>
        </p:spPr>
      </p:pic>
      <p:sp>
        <p:nvSpPr>
          <p:cNvPr id="2" name="Título 1"/>
          <p:cNvSpPr>
            <a:spLocks noGrp="1"/>
          </p:cNvSpPr>
          <p:nvPr>
            <p:ph type="title"/>
          </p:nvPr>
        </p:nvSpPr>
        <p:spPr/>
        <p:txBody>
          <a:bodyPr/>
          <a:lstStyle/>
          <a:p>
            <a:pPr algn="ctr"/>
            <a:r>
              <a:rPr lang="es-CO" dirty="0"/>
              <a:t>SERVICIOS HABILITADOS</a:t>
            </a:r>
          </a:p>
        </p:txBody>
      </p:sp>
      <p:graphicFrame>
        <p:nvGraphicFramePr>
          <p:cNvPr id="3" name="Objeto 2"/>
          <p:cNvGraphicFramePr>
            <a:graphicFrameLocks noChangeAspect="1"/>
          </p:cNvGraphicFramePr>
          <p:nvPr>
            <p:extLst>
              <p:ext uri="{D42A27DB-BD31-4B8C-83A1-F6EECF244321}">
                <p14:modId xmlns:p14="http://schemas.microsoft.com/office/powerpoint/2010/main" val="498108340"/>
              </p:ext>
            </p:extLst>
          </p:nvPr>
        </p:nvGraphicFramePr>
        <p:xfrm>
          <a:off x="2197290" y="1840562"/>
          <a:ext cx="8065825" cy="3405272"/>
        </p:xfrm>
        <a:graphic>
          <a:graphicData uri="http://schemas.openxmlformats.org/presentationml/2006/ole">
            <mc:AlternateContent xmlns:mc="http://schemas.openxmlformats.org/markup-compatibility/2006">
              <mc:Choice xmlns:v="urn:schemas-microsoft-com:vml" Requires="v">
                <p:oleObj spid="_x0000_s3101" name="Worksheet" r:id="rId4" imgW="3724228" imgH="1724115" progId="Excel.Sheet.12">
                  <p:embed/>
                </p:oleObj>
              </mc:Choice>
              <mc:Fallback>
                <p:oleObj name="Worksheet" r:id="rId4" imgW="3724228" imgH="1724115" progId="Excel.Sheet.12">
                  <p:embed/>
                  <p:pic>
                    <p:nvPicPr>
                      <p:cNvPr id="0" name=""/>
                      <p:cNvPicPr/>
                      <p:nvPr/>
                    </p:nvPicPr>
                    <p:blipFill>
                      <a:blip r:embed="rId5"/>
                      <a:stretch>
                        <a:fillRect/>
                      </a:stretch>
                    </p:blipFill>
                    <p:spPr>
                      <a:xfrm>
                        <a:off x="2197290" y="1840562"/>
                        <a:ext cx="8065825" cy="3405272"/>
                      </a:xfrm>
                      <a:prstGeom prst="rect">
                        <a:avLst/>
                      </a:prstGeom>
                    </p:spPr>
                  </p:pic>
                </p:oleObj>
              </mc:Fallback>
            </mc:AlternateContent>
          </a:graphicData>
        </a:graphic>
      </p:graphicFrame>
    </p:spTree>
    <p:extLst>
      <p:ext uri="{BB962C8B-B14F-4D97-AF65-F5344CB8AC3E}">
        <p14:creationId xmlns:p14="http://schemas.microsoft.com/office/powerpoint/2010/main" val="3231007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5379" y="0"/>
            <a:ext cx="12217379" cy="6903292"/>
          </a:xfrm>
        </p:spPr>
      </p:pic>
      <p:sp>
        <p:nvSpPr>
          <p:cNvPr id="2" name="Título 1"/>
          <p:cNvSpPr>
            <a:spLocks noGrp="1"/>
          </p:cNvSpPr>
          <p:nvPr>
            <p:ph type="title"/>
          </p:nvPr>
        </p:nvSpPr>
        <p:spPr/>
        <p:txBody>
          <a:bodyPr/>
          <a:lstStyle/>
          <a:p>
            <a:pPr algn="ctr"/>
            <a:r>
              <a:rPr lang="es-CO" dirty="0"/>
              <a:t>SERVICIOS HABILITADOS POR IPS</a:t>
            </a:r>
          </a:p>
        </p:txBody>
      </p:sp>
      <p:graphicFrame>
        <p:nvGraphicFramePr>
          <p:cNvPr id="10" name="Tabla 9"/>
          <p:cNvGraphicFramePr>
            <a:graphicFrameLocks noGrp="1"/>
          </p:cNvGraphicFramePr>
          <p:nvPr>
            <p:extLst>
              <p:ext uri="{D42A27DB-BD31-4B8C-83A1-F6EECF244321}">
                <p14:modId xmlns:p14="http://schemas.microsoft.com/office/powerpoint/2010/main" val="2865311690"/>
              </p:ext>
            </p:extLst>
          </p:nvPr>
        </p:nvGraphicFramePr>
        <p:xfrm>
          <a:off x="3157537" y="2300285"/>
          <a:ext cx="5972175" cy="2558259"/>
        </p:xfrm>
        <a:graphic>
          <a:graphicData uri="http://schemas.openxmlformats.org/drawingml/2006/table">
            <a:tbl>
              <a:tblPr/>
              <a:tblGrid>
                <a:gridCol w="3384951">
                  <a:extLst>
                    <a:ext uri="{9D8B030D-6E8A-4147-A177-3AD203B41FA5}">
                      <a16:colId xmlns:a16="http://schemas.microsoft.com/office/drawing/2014/main" val="20000"/>
                    </a:ext>
                  </a:extLst>
                </a:gridCol>
                <a:gridCol w="1293612">
                  <a:extLst>
                    <a:ext uri="{9D8B030D-6E8A-4147-A177-3AD203B41FA5}">
                      <a16:colId xmlns:a16="http://schemas.microsoft.com/office/drawing/2014/main" val="20001"/>
                    </a:ext>
                  </a:extLst>
                </a:gridCol>
                <a:gridCol w="1293612">
                  <a:extLst>
                    <a:ext uri="{9D8B030D-6E8A-4147-A177-3AD203B41FA5}">
                      <a16:colId xmlns:a16="http://schemas.microsoft.com/office/drawing/2014/main" val="20002"/>
                    </a:ext>
                  </a:extLst>
                </a:gridCol>
              </a:tblGrid>
              <a:tr h="284251">
                <a:tc>
                  <a:txBody>
                    <a:bodyPr/>
                    <a:lstStyle/>
                    <a:p>
                      <a:pPr algn="l" fontAlgn="b"/>
                      <a:r>
                        <a:rPr lang="es-CO" sz="1800" b="0" i="0" u="none" strike="noStrike" dirty="0">
                          <a:solidFill>
                            <a:srgbClr val="000000"/>
                          </a:solidFill>
                          <a:effectLst/>
                          <a:latin typeface="Calibri" panose="020F0502020204030204" pitchFamily="34" charset="0"/>
                        </a:rPr>
                        <a:t>Servicio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alibri" panose="020F0502020204030204" pitchFamily="34" charset="0"/>
                        </a:rPr>
                        <a:t>Numero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alibri" panose="020F0502020204030204" pitchFamily="34" charset="0"/>
                        </a:rPr>
                        <a:t>Porcentaje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4251">
                <a:tc>
                  <a:txBody>
                    <a:bodyPr/>
                    <a:lstStyle/>
                    <a:p>
                      <a:pPr algn="l" fontAlgn="b"/>
                      <a:r>
                        <a:rPr lang="es-CO" sz="1800" b="0" i="0" u="none" strike="noStrike" dirty="0">
                          <a:solidFill>
                            <a:srgbClr val="000000"/>
                          </a:solidFill>
                          <a:effectLst/>
                          <a:latin typeface="Calibri" panose="020F0502020204030204" pitchFamily="34" charset="0"/>
                        </a:rPr>
                        <a:t>311 -ENDODONCIA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Calibri" panose="020F0502020204030204" pitchFamily="34" charset="0"/>
                        </a:rPr>
                        <a:t>126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Calibri" panose="020F050202020403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4251">
                <a:tc>
                  <a:txBody>
                    <a:bodyPr/>
                    <a:lstStyle/>
                    <a:p>
                      <a:pPr algn="l" fontAlgn="b"/>
                      <a:r>
                        <a:rPr lang="es-CO" sz="1800" b="0" i="0" u="none" strike="noStrike" dirty="0">
                          <a:solidFill>
                            <a:srgbClr val="000000"/>
                          </a:solidFill>
                          <a:effectLst/>
                          <a:latin typeface="Calibri" panose="020F0502020204030204" pitchFamily="34" charset="0"/>
                        </a:rPr>
                        <a:t>334 -ODONTOLOGÍA GENERAL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Calibri" panose="020F0502020204030204" pitchFamily="34" charset="0"/>
                        </a:rPr>
                        <a:t>229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Calibri" panose="020F0502020204030204" pitchFamily="34" charset="0"/>
                        </a:rPr>
                        <a:t>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4251">
                <a:tc>
                  <a:txBody>
                    <a:bodyPr/>
                    <a:lstStyle/>
                    <a:p>
                      <a:pPr algn="l" fontAlgn="b"/>
                      <a:r>
                        <a:rPr lang="es-CO" sz="1800" b="0" i="0" u="none" strike="noStrike" dirty="0">
                          <a:solidFill>
                            <a:srgbClr val="000000"/>
                          </a:solidFill>
                          <a:effectLst/>
                          <a:latin typeface="Calibri" panose="020F0502020204030204" pitchFamily="34" charset="0"/>
                        </a:rPr>
                        <a:t>338 -ORTODONCIA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dirty="0">
                          <a:solidFill>
                            <a:srgbClr val="000000"/>
                          </a:solidFill>
                          <a:effectLst/>
                          <a:latin typeface="Calibri" panose="020F0502020204030204" pitchFamily="34" charset="0"/>
                        </a:rPr>
                        <a:t>136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Calibri" panose="020F0502020204030204" pitchFamily="34" charset="0"/>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4251">
                <a:tc>
                  <a:txBody>
                    <a:bodyPr/>
                    <a:lstStyle/>
                    <a:p>
                      <a:pPr algn="l" fontAlgn="b"/>
                      <a:r>
                        <a:rPr lang="es-CO" sz="1800" b="0" i="0" u="none" strike="noStrike">
                          <a:solidFill>
                            <a:srgbClr val="000000"/>
                          </a:solidFill>
                          <a:effectLst/>
                          <a:latin typeface="Calibri" panose="020F0502020204030204" pitchFamily="34" charset="0"/>
                        </a:rPr>
                        <a:t>343 -PERIODONCIA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dirty="0">
                          <a:solidFill>
                            <a:srgbClr val="000000"/>
                          </a:solidFill>
                          <a:effectLst/>
                          <a:latin typeface="Calibri" panose="020F0502020204030204" pitchFamily="34" charset="0"/>
                        </a:rPr>
                        <a:t>120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Calibri" panose="020F050202020403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4251">
                <a:tc>
                  <a:txBody>
                    <a:bodyPr/>
                    <a:lstStyle/>
                    <a:p>
                      <a:pPr algn="l" fontAlgn="b"/>
                      <a:r>
                        <a:rPr lang="es-CO" sz="1800" b="0" i="0" u="none" strike="noStrike">
                          <a:solidFill>
                            <a:srgbClr val="000000"/>
                          </a:solidFill>
                          <a:effectLst/>
                          <a:latin typeface="Calibri" panose="020F0502020204030204" pitchFamily="34" charset="0"/>
                        </a:rPr>
                        <a:t>347 -REHABILITACIÓN ORAL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dirty="0">
                          <a:solidFill>
                            <a:srgbClr val="000000"/>
                          </a:solidFill>
                          <a:effectLst/>
                          <a:latin typeface="Calibri" panose="020F0502020204030204" pitchFamily="34" charset="0"/>
                        </a:rPr>
                        <a:t>103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dirty="0">
                          <a:solidFill>
                            <a:srgbClr val="000000"/>
                          </a:solidFill>
                          <a:effectLst/>
                          <a:latin typeface="Calibri" panose="020F050202020403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84251">
                <a:tc>
                  <a:txBody>
                    <a:bodyPr/>
                    <a:lstStyle/>
                    <a:p>
                      <a:pPr algn="l" fontAlgn="b"/>
                      <a:r>
                        <a:rPr lang="es-CO" sz="1800" b="0" i="0" u="none" strike="noStrike">
                          <a:solidFill>
                            <a:srgbClr val="000000"/>
                          </a:solidFill>
                          <a:effectLst/>
                          <a:latin typeface="Calibri" panose="020F0502020204030204" pitchFamily="34" charset="0"/>
                        </a:rPr>
                        <a:t>396 -ODONTOPEDIATRÍA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Calibri" panose="020F0502020204030204" pitchFamily="34" charset="0"/>
                        </a:rPr>
                        <a:t>132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dirty="0">
                          <a:solidFill>
                            <a:srgbClr val="000000"/>
                          </a:solidFill>
                          <a:effectLst/>
                          <a:latin typeface="Calibri" panose="020F0502020204030204" pitchFamily="34" charset="0"/>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84251">
                <a:tc>
                  <a:txBody>
                    <a:bodyPr/>
                    <a:lstStyle/>
                    <a:p>
                      <a:pPr algn="l" fontAlgn="b"/>
                      <a:r>
                        <a:rPr lang="es-CO" sz="1800" b="0" i="0" u="none" strike="noStrike">
                          <a:solidFill>
                            <a:srgbClr val="000000"/>
                          </a:solidFill>
                          <a:effectLst/>
                          <a:latin typeface="Calibri" panose="020F0502020204030204" pitchFamily="34" charset="0"/>
                        </a:rPr>
                        <a:t>411 -CIRUGÍA MAXILOFACIAL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Calibri" panose="020F0502020204030204" pitchFamily="34" charset="0"/>
                        </a:rPr>
                        <a:t>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84251">
                <a:tc>
                  <a:txBody>
                    <a:bodyPr/>
                    <a:lstStyle/>
                    <a:p>
                      <a:pPr algn="l" fontAlgn="b"/>
                      <a:r>
                        <a:rPr lang="es-CO" sz="1800" b="0" i="0" u="none" strike="noStrike">
                          <a:solidFill>
                            <a:srgbClr val="000000"/>
                          </a:solidFill>
                          <a:effectLst/>
                          <a:latin typeface="Calibri" panose="020F0502020204030204" pitchFamily="34" charset="0"/>
                        </a:rPr>
                        <a:t>Total general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Calibri" panose="020F0502020204030204" pitchFamily="34" charset="0"/>
                        </a:rPr>
                        <a:t>890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dirty="0">
                          <a:solidFill>
                            <a:srgbClr val="000000"/>
                          </a:solidFill>
                          <a:effectLst/>
                          <a:latin typeface="Calibri" panose="020F050202020403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169661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5379" y="-45292"/>
            <a:ext cx="12217379" cy="6903292"/>
          </a:xfrm>
        </p:spPr>
      </p:pic>
      <p:sp>
        <p:nvSpPr>
          <p:cNvPr id="2" name="Título 1"/>
          <p:cNvSpPr>
            <a:spLocks noGrp="1"/>
          </p:cNvSpPr>
          <p:nvPr>
            <p:ph type="title"/>
          </p:nvPr>
        </p:nvSpPr>
        <p:spPr/>
        <p:txBody>
          <a:bodyPr>
            <a:normAutofit/>
          </a:bodyPr>
          <a:lstStyle/>
          <a:p>
            <a:pPr algn="ctr"/>
            <a:r>
              <a:rPr lang="es-CO" sz="3200" dirty="0"/>
              <a:t>SERVICIOS HABILITADOS POR PROFESIONALES INDEPENDIENTES</a:t>
            </a:r>
          </a:p>
        </p:txBody>
      </p:sp>
      <p:pic>
        <p:nvPicPr>
          <p:cNvPr id="7" name="Imagen 6">
            <a:extLst>
              <a:ext uri="{FF2B5EF4-FFF2-40B4-BE49-F238E27FC236}">
                <a16:creationId xmlns:a16="http://schemas.microsoft.com/office/drawing/2014/main" id="{332F3ECA-D42F-438B-9851-3664FC09E5FC}"/>
              </a:ext>
            </a:extLst>
          </p:cNvPr>
          <p:cNvPicPr>
            <a:picLocks noChangeAspect="1"/>
          </p:cNvPicPr>
          <p:nvPr/>
        </p:nvPicPr>
        <p:blipFill>
          <a:blip r:embed="rId3"/>
          <a:stretch>
            <a:fillRect/>
          </a:stretch>
        </p:blipFill>
        <p:spPr>
          <a:xfrm>
            <a:off x="2492668" y="2061840"/>
            <a:ext cx="6795805" cy="2876364"/>
          </a:xfrm>
          <a:prstGeom prst="rect">
            <a:avLst/>
          </a:prstGeom>
        </p:spPr>
      </p:pic>
    </p:spTree>
    <p:extLst>
      <p:ext uri="{BB962C8B-B14F-4D97-AF65-F5344CB8AC3E}">
        <p14:creationId xmlns:p14="http://schemas.microsoft.com/office/powerpoint/2010/main" val="2033809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5379" y="-72588"/>
            <a:ext cx="12217379" cy="6903292"/>
          </a:xfrm>
        </p:spPr>
      </p:pic>
      <p:sp>
        <p:nvSpPr>
          <p:cNvPr id="2" name="Título 1"/>
          <p:cNvSpPr>
            <a:spLocks noGrp="1"/>
          </p:cNvSpPr>
          <p:nvPr>
            <p:ph type="title"/>
          </p:nvPr>
        </p:nvSpPr>
        <p:spPr/>
        <p:txBody>
          <a:bodyPr/>
          <a:lstStyle/>
          <a:p>
            <a:pPr algn="ctr"/>
            <a:r>
              <a:rPr lang="es-CO" dirty="0"/>
              <a:t>SERVICIOS HABILITADOS POR OBJETO SOCIAL DIFERENTE</a:t>
            </a:r>
          </a:p>
        </p:txBody>
      </p:sp>
      <p:graphicFrame>
        <p:nvGraphicFramePr>
          <p:cNvPr id="3" name="Objeto 2"/>
          <p:cNvGraphicFramePr>
            <a:graphicFrameLocks noChangeAspect="1"/>
          </p:cNvGraphicFramePr>
          <p:nvPr>
            <p:extLst>
              <p:ext uri="{D42A27DB-BD31-4B8C-83A1-F6EECF244321}">
                <p14:modId xmlns:p14="http://schemas.microsoft.com/office/powerpoint/2010/main" val="2585439179"/>
              </p:ext>
            </p:extLst>
          </p:nvPr>
        </p:nvGraphicFramePr>
        <p:xfrm>
          <a:off x="3603625" y="2101850"/>
          <a:ext cx="4972050" cy="2659063"/>
        </p:xfrm>
        <a:graphic>
          <a:graphicData uri="http://schemas.openxmlformats.org/presentationml/2006/ole">
            <mc:AlternateContent xmlns:mc="http://schemas.openxmlformats.org/markup-compatibility/2006">
              <mc:Choice xmlns:v="urn:schemas-microsoft-com:vml" Requires="v">
                <p:oleObj spid="_x0000_s6170" name="Worksheet" r:id="rId4" imgW="2867086" imgH="1533667" progId="Excel.Sheet.12">
                  <p:embed/>
                </p:oleObj>
              </mc:Choice>
              <mc:Fallback>
                <p:oleObj name="Worksheet" r:id="rId4" imgW="2867086" imgH="1533667" progId="Excel.Sheet.12">
                  <p:embed/>
                  <p:pic>
                    <p:nvPicPr>
                      <p:cNvPr id="0" name=""/>
                      <p:cNvPicPr/>
                      <p:nvPr/>
                    </p:nvPicPr>
                    <p:blipFill>
                      <a:blip r:embed="rId5"/>
                      <a:stretch>
                        <a:fillRect/>
                      </a:stretch>
                    </p:blipFill>
                    <p:spPr>
                      <a:xfrm>
                        <a:off x="3603625" y="2101850"/>
                        <a:ext cx="4972050" cy="2659063"/>
                      </a:xfrm>
                      <a:prstGeom prst="rect">
                        <a:avLst/>
                      </a:prstGeom>
                    </p:spPr>
                  </p:pic>
                </p:oleObj>
              </mc:Fallback>
            </mc:AlternateContent>
          </a:graphicData>
        </a:graphic>
      </p:graphicFrame>
    </p:spTree>
    <p:extLst>
      <p:ext uri="{BB962C8B-B14F-4D97-AF65-F5344CB8AC3E}">
        <p14:creationId xmlns:p14="http://schemas.microsoft.com/office/powerpoint/2010/main" val="318406833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1186</TotalTime>
  <Words>795</Words>
  <Application>Microsoft Office PowerPoint</Application>
  <PresentationFormat>Panorámica</PresentationFormat>
  <Paragraphs>299</Paragraphs>
  <Slides>16</Slides>
  <Notes>2</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16</vt:i4>
      </vt:variant>
    </vt:vector>
  </HeadingPairs>
  <TitlesOfParts>
    <vt:vector size="22" baseType="lpstr">
      <vt:lpstr>Arial</vt:lpstr>
      <vt:lpstr>Calibri</vt:lpstr>
      <vt:lpstr>Calibri Light</vt:lpstr>
      <vt:lpstr>Times New Roman</vt:lpstr>
      <vt:lpstr>Tema de Office</vt:lpstr>
      <vt:lpstr>Worksheet</vt:lpstr>
      <vt:lpstr>Presentación de PowerPoint</vt:lpstr>
      <vt:lpstr>Registro Especial de Prestadores de Servicios de Salud - REPS</vt:lpstr>
      <vt:lpstr>PRESTADORES DE SERVICIOS DE SALUD</vt:lpstr>
      <vt:lpstr>Servicios odontológicos Habilitados</vt:lpstr>
      <vt:lpstr>Profesionales odontología Habilitados</vt:lpstr>
      <vt:lpstr>SERVICIOS HABILITADOS</vt:lpstr>
      <vt:lpstr>SERVICIOS HABILITADOS POR IPS</vt:lpstr>
      <vt:lpstr>SERVICIOS HABILITADOS POR PROFESIONALES INDEPENDIENTES</vt:lpstr>
      <vt:lpstr>SERVICIOS HABILITADOS POR OBJETO SOCIAL DIFERENTE</vt:lpstr>
      <vt:lpstr>SERVICIOS HABILITADOS ODONTOLOGIA GENERAL POR COMUNAS</vt:lpstr>
      <vt:lpstr>SERVICIOS HABILITADOS ESPECIALISTAS POR COMUNAS</vt:lpstr>
      <vt:lpstr>SERVICIOS HABILITADOS PROFESIONAL INDEPENDIENTE</vt:lpstr>
      <vt:lpstr>SERVICIOS HABILITADOS PROFESIONAL INDEPENDIENTE</vt:lpstr>
      <vt:lpstr>SERVICIOS HABILITADOS POR PROFESIONAL INDEPENDIENTE  ODONTOLOGIA GENERAL</vt:lpstr>
      <vt:lpstr>SERVICIOS HABILITADOS PROFESIONAL INDEPENDIENTE 2020 - 2021</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user</cp:lastModifiedBy>
  <cp:revision>58</cp:revision>
  <dcterms:created xsi:type="dcterms:W3CDTF">2020-07-03T14:12:19Z</dcterms:created>
  <dcterms:modified xsi:type="dcterms:W3CDTF">2022-03-15T21:13:25Z</dcterms:modified>
</cp:coreProperties>
</file>